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338" r:id="rId3"/>
    <p:sldId id="296" r:id="rId4"/>
    <p:sldId id="310" r:id="rId5"/>
    <p:sldId id="311" r:id="rId6"/>
    <p:sldId id="324" r:id="rId7"/>
    <p:sldId id="312" r:id="rId8"/>
    <p:sldId id="322" r:id="rId9"/>
    <p:sldId id="339" r:id="rId10"/>
    <p:sldId id="313" r:id="rId11"/>
    <p:sldId id="318" r:id="rId12"/>
    <p:sldId id="319" r:id="rId13"/>
    <p:sldId id="334" r:id="rId14"/>
    <p:sldId id="336" r:id="rId15"/>
    <p:sldId id="321" r:id="rId16"/>
    <p:sldId id="340" r:id="rId17"/>
    <p:sldId id="314" r:id="rId18"/>
    <p:sldId id="335" r:id="rId19"/>
    <p:sldId id="308" r:id="rId20"/>
    <p:sldId id="309" r:id="rId21"/>
    <p:sldId id="327" r:id="rId22"/>
    <p:sldId id="316" r:id="rId23"/>
    <p:sldId id="332" r:id="rId24"/>
    <p:sldId id="323" r:id="rId25"/>
    <p:sldId id="320" r:id="rId26"/>
    <p:sldId id="333" r:id="rId27"/>
    <p:sldId id="329" r:id="rId28"/>
    <p:sldId id="343" r:id="rId29"/>
    <p:sldId id="344" r:id="rId30"/>
    <p:sldId id="345" r:id="rId31"/>
    <p:sldId id="346" r:id="rId32"/>
    <p:sldId id="331" r:id="rId33"/>
    <p:sldId id="330" r:id="rId34"/>
    <p:sldId id="303" r:id="rId3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atia" initials="KB" lastIdx="1" clrIdx="0">
    <p:extLst>
      <p:ext uri="{19B8F6BF-5375-455C-9EA6-DF929625EA0E}">
        <p15:presenceInfo xmlns:p15="http://schemas.microsoft.com/office/powerpoint/2012/main" userId="S-1-5-21-565777859-672028841-965413785-13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99"/>
    <a:srgbClr val="99FF99"/>
    <a:srgbClr val="006699"/>
    <a:srgbClr val="0066CC"/>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FB46D-06AA-47D9-94FE-345A5411B23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D2C89C9-79C7-42AF-B58F-9B7411D183B4}">
      <dgm:prSet phldrT="[Text]" custT="1"/>
      <dgm:spPr>
        <a:solidFill>
          <a:srgbClr val="66FF99">
            <a:alpha val="49804"/>
          </a:srgbClr>
        </a:solidFill>
      </dgm:spPr>
      <dgm:t>
        <a:bodyPr/>
        <a:lstStyle/>
        <a:p>
          <a:r>
            <a:rPr lang="en-US" sz="2400" dirty="0"/>
            <a:t>SWOT</a:t>
          </a:r>
        </a:p>
      </dgm:t>
    </dgm:pt>
    <dgm:pt modelId="{D7F5B691-E3AA-4466-AA44-8F0D69A81AFE}" type="parTrans" cxnId="{1A535C37-02F9-400E-8A31-5B58E31421BB}">
      <dgm:prSet/>
      <dgm:spPr/>
      <dgm:t>
        <a:bodyPr/>
        <a:lstStyle/>
        <a:p>
          <a:endParaRPr lang="en-US"/>
        </a:p>
      </dgm:t>
    </dgm:pt>
    <dgm:pt modelId="{1762594D-4983-46EC-96A0-71BD19EC0D74}" type="sibTrans" cxnId="{1A535C37-02F9-400E-8A31-5B58E31421BB}">
      <dgm:prSet/>
      <dgm:spPr/>
      <dgm:t>
        <a:bodyPr/>
        <a:lstStyle/>
        <a:p>
          <a:endParaRPr lang="en-US"/>
        </a:p>
      </dgm:t>
    </dgm:pt>
    <dgm:pt modelId="{16010CBC-A799-4E90-B528-086AF5BC4502}">
      <dgm:prSet phldrT="[Text]" custT="1"/>
      <dgm:spPr/>
      <dgm:t>
        <a:bodyPr/>
        <a:lstStyle/>
        <a:p>
          <a:r>
            <a:rPr lang="en-US" sz="2000" dirty="0"/>
            <a:t>Evaluate JPS Performance Profile and Trends</a:t>
          </a:r>
        </a:p>
      </dgm:t>
    </dgm:pt>
    <dgm:pt modelId="{207B1617-CAE4-4973-A758-8ED37FD5F07C}" type="parTrans" cxnId="{3D4E5579-4B0C-4B4D-AC12-246E32CA82AE}">
      <dgm:prSet/>
      <dgm:spPr/>
      <dgm:t>
        <a:bodyPr/>
        <a:lstStyle/>
        <a:p>
          <a:endParaRPr lang="en-US"/>
        </a:p>
      </dgm:t>
    </dgm:pt>
    <dgm:pt modelId="{5D165660-48C0-4A84-97F6-95428A492A42}" type="sibTrans" cxnId="{3D4E5579-4B0C-4B4D-AC12-246E32CA82AE}">
      <dgm:prSet/>
      <dgm:spPr/>
      <dgm:t>
        <a:bodyPr/>
        <a:lstStyle/>
        <a:p>
          <a:endParaRPr lang="en-US"/>
        </a:p>
      </dgm:t>
    </dgm:pt>
    <dgm:pt modelId="{C165B8D3-5AEF-43FB-9247-94972A725B49}">
      <dgm:prSet phldrT="[Text]" custT="1"/>
      <dgm:spPr/>
      <dgm:t>
        <a:bodyPr/>
        <a:lstStyle/>
        <a:p>
          <a:r>
            <a:rPr lang="en-US" sz="2000" dirty="0"/>
            <a:t>Benchmark and assess role within Tarrant County</a:t>
          </a:r>
        </a:p>
      </dgm:t>
    </dgm:pt>
    <dgm:pt modelId="{CC6DB3FB-E4AB-4570-B636-8730ED6DB244}" type="parTrans" cxnId="{25AB6A7D-F37D-4EF2-B251-A11FEDC92DC2}">
      <dgm:prSet/>
      <dgm:spPr/>
      <dgm:t>
        <a:bodyPr/>
        <a:lstStyle/>
        <a:p>
          <a:endParaRPr lang="en-US"/>
        </a:p>
      </dgm:t>
    </dgm:pt>
    <dgm:pt modelId="{F08DB458-7723-4995-8981-65B4509A966E}" type="sibTrans" cxnId="{25AB6A7D-F37D-4EF2-B251-A11FEDC92DC2}">
      <dgm:prSet/>
      <dgm:spPr/>
      <dgm:t>
        <a:bodyPr/>
        <a:lstStyle/>
        <a:p>
          <a:endParaRPr lang="en-US"/>
        </a:p>
      </dgm:t>
    </dgm:pt>
    <dgm:pt modelId="{7553D2FE-C56A-40E9-AD5B-89D582A6420C}">
      <dgm:prSet phldrT="[Text]" custT="1"/>
      <dgm:spPr/>
      <dgm:t>
        <a:bodyPr/>
        <a:lstStyle/>
        <a:p>
          <a:r>
            <a:rPr lang="en-US" sz="2000" dirty="0"/>
            <a:t>Address external pressures and other factors</a:t>
          </a:r>
        </a:p>
      </dgm:t>
    </dgm:pt>
    <dgm:pt modelId="{A1505C53-8CA1-4500-B165-27CD78AF6AEA}" type="parTrans" cxnId="{E6220F41-E5AD-4934-A146-450FA0BB7B75}">
      <dgm:prSet/>
      <dgm:spPr/>
      <dgm:t>
        <a:bodyPr/>
        <a:lstStyle/>
        <a:p>
          <a:endParaRPr lang="en-US"/>
        </a:p>
      </dgm:t>
    </dgm:pt>
    <dgm:pt modelId="{E6C3FE7E-2766-4C59-8D4F-4725094593F3}" type="sibTrans" cxnId="{E6220F41-E5AD-4934-A146-450FA0BB7B75}">
      <dgm:prSet/>
      <dgm:spPr/>
      <dgm:t>
        <a:bodyPr/>
        <a:lstStyle/>
        <a:p>
          <a:endParaRPr lang="en-US"/>
        </a:p>
      </dgm:t>
    </dgm:pt>
    <dgm:pt modelId="{40D41852-DA5E-496F-92B0-86BDCB3E9AAA}">
      <dgm:prSet phldrT="[Text]" custT="1"/>
      <dgm:spPr/>
      <dgm:t>
        <a:bodyPr/>
        <a:lstStyle/>
        <a:p>
          <a:r>
            <a:rPr lang="en-US" sz="2000" dirty="0"/>
            <a:t>Delicate financial balance for public health systems</a:t>
          </a:r>
        </a:p>
      </dgm:t>
    </dgm:pt>
    <dgm:pt modelId="{69F466E6-F131-4EC2-A9F3-BD40B23E0F38}" type="parTrans" cxnId="{BDD091F5-D3C4-4E79-AEB2-1C0F6291AE80}">
      <dgm:prSet/>
      <dgm:spPr/>
      <dgm:t>
        <a:bodyPr/>
        <a:lstStyle/>
        <a:p>
          <a:endParaRPr lang="en-US"/>
        </a:p>
      </dgm:t>
    </dgm:pt>
    <dgm:pt modelId="{65C6BAF1-E66C-4702-99B5-7014D42E802E}" type="sibTrans" cxnId="{BDD091F5-D3C4-4E79-AEB2-1C0F6291AE80}">
      <dgm:prSet/>
      <dgm:spPr/>
      <dgm:t>
        <a:bodyPr/>
        <a:lstStyle/>
        <a:p>
          <a:endParaRPr lang="en-US"/>
        </a:p>
      </dgm:t>
    </dgm:pt>
    <dgm:pt modelId="{E9D0A1BB-DE07-472F-82D7-F492944726E6}" type="pres">
      <dgm:prSet presAssocID="{075FB46D-06AA-47D9-94FE-345A5411B237}" presName="composite" presStyleCnt="0">
        <dgm:presLayoutVars>
          <dgm:chMax val="1"/>
          <dgm:dir/>
          <dgm:resizeHandles val="exact"/>
        </dgm:presLayoutVars>
      </dgm:prSet>
      <dgm:spPr/>
    </dgm:pt>
    <dgm:pt modelId="{46765CDE-7B12-46B5-912E-9218894B716D}" type="pres">
      <dgm:prSet presAssocID="{075FB46D-06AA-47D9-94FE-345A5411B237}" presName="radial" presStyleCnt="0">
        <dgm:presLayoutVars>
          <dgm:animLvl val="ctr"/>
        </dgm:presLayoutVars>
      </dgm:prSet>
      <dgm:spPr/>
    </dgm:pt>
    <dgm:pt modelId="{B52D0376-F4D7-4886-9489-399C82099179}" type="pres">
      <dgm:prSet presAssocID="{1D2C89C9-79C7-42AF-B58F-9B7411D183B4}" presName="centerShape" presStyleLbl="vennNode1" presStyleIdx="0" presStyleCnt="5" custScaleX="93707" custScaleY="88525"/>
      <dgm:spPr/>
    </dgm:pt>
    <dgm:pt modelId="{7C5408B1-35E4-401C-BA7C-683EE5A302F3}" type="pres">
      <dgm:prSet presAssocID="{16010CBC-A799-4E90-B528-086AF5BC4502}" presName="node" presStyleLbl="vennNode1" presStyleIdx="1" presStyleCnt="5" custScaleX="160743" custScaleY="162442" custRadScaleRad="105794" custRadScaleInc="-994">
        <dgm:presLayoutVars>
          <dgm:bulletEnabled val="1"/>
        </dgm:presLayoutVars>
      </dgm:prSet>
      <dgm:spPr/>
    </dgm:pt>
    <dgm:pt modelId="{B5AFEE4D-3FE0-45C4-9C5A-69CD6BE66FEB}" type="pres">
      <dgm:prSet presAssocID="{C165B8D3-5AEF-43FB-9247-94972A725B49}" presName="node" presStyleLbl="vennNode1" presStyleIdx="2" presStyleCnt="5" custScaleX="166608" custScaleY="165750" custRadScaleRad="111397" custRadScaleInc="-1590">
        <dgm:presLayoutVars>
          <dgm:bulletEnabled val="1"/>
        </dgm:presLayoutVars>
      </dgm:prSet>
      <dgm:spPr/>
    </dgm:pt>
    <dgm:pt modelId="{071125A0-BF68-4484-B1BA-5F6E3D69D14F}" type="pres">
      <dgm:prSet presAssocID="{7553D2FE-C56A-40E9-AD5B-89D582A6420C}" presName="node" presStyleLbl="vennNode1" presStyleIdx="3" presStyleCnt="5" custScaleX="164215" custScaleY="156360" custRadScaleRad="112761" custRadScaleInc="240">
        <dgm:presLayoutVars>
          <dgm:bulletEnabled val="1"/>
        </dgm:presLayoutVars>
      </dgm:prSet>
      <dgm:spPr/>
    </dgm:pt>
    <dgm:pt modelId="{E3F356CB-419D-4548-B6B8-AD11A42A38BE}" type="pres">
      <dgm:prSet presAssocID="{40D41852-DA5E-496F-92B0-86BDCB3E9AAA}" presName="node" presStyleLbl="vennNode1" presStyleIdx="4" presStyleCnt="5" custScaleX="174624" custScaleY="167774" custRadScaleRad="111688" custRadScaleInc="700">
        <dgm:presLayoutVars>
          <dgm:bulletEnabled val="1"/>
        </dgm:presLayoutVars>
      </dgm:prSet>
      <dgm:spPr/>
    </dgm:pt>
  </dgm:ptLst>
  <dgm:cxnLst>
    <dgm:cxn modelId="{E12DFB17-4115-4757-8AA1-BD9E0A469380}" type="presOf" srcId="{C165B8D3-5AEF-43FB-9247-94972A725B49}" destId="{B5AFEE4D-3FE0-45C4-9C5A-69CD6BE66FEB}" srcOrd="0" destOrd="0" presId="urn:microsoft.com/office/officeart/2005/8/layout/radial3"/>
    <dgm:cxn modelId="{D215D620-118F-463E-A3C6-2486EA3D8D08}" type="presOf" srcId="{16010CBC-A799-4E90-B528-086AF5BC4502}" destId="{7C5408B1-35E4-401C-BA7C-683EE5A302F3}" srcOrd="0" destOrd="0" presId="urn:microsoft.com/office/officeart/2005/8/layout/radial3"/>
    <dgm:cxn modelId="{AF523236-5723-4A69-B588-4BAB235A538A}" type="presOf" srcId="{075FB46D-06AA-47D9-94FE-345A5411B237}" destId="{E9D0A1BB-DE07-472F-82D7-F492944726E6}" srcOrd="0" destOrd="0" presId="urn:microsoft.com/office/officeart/2005/8/layout/radial3"/>
    <dgm:cxn modelId="{1A535C37-02F9-400E-8A31-5B58E31421BB}" srcId="{075FB46D-06AA-47D9-94FE-345A5411B237}" destId="{1D2C89C9-79C7-42AF-B58F-9B7411D183B4}" srcOrd="0" destOrd="0" parTransId="{D7F5B691-E3AA-4466-AA44-8F0D69A81AFE}" sibTransId="{1762594D-4983-46EC-96A0-71BD19EC0D74}"/>
    <dgm:cxn modelId="{E6220F41-E5AD-4934-A146-450FA0BB7B75}" srcId="{1D2C89C9-79C7-42AF-B58F-9B7411D183B4}" destId="{7553D2FE-C56A-40E9-AD5B-89D582A6420C}" srcOrd="2" destOrd="0" parTransId="{A1505C53-8CA1-4500-B165-27CD78AF6AEA}" sibTransId="{E6C3FE7E-2766-4C59-8D4F-4725094593F3}"/>
    <dgm:cxn modelId="{B0391378-4A49-4FCA-B90A-0DCEFD266AD8}" type="presOf" srcId="{7553D2FE-C56A-40E9-AD5B-89D582A6420C}" destId="{071125A0-BF68-4484-B1BA-5F6E3D69D14F}" srcOrd="0" destOrd="0" presId="urn:microsoft.com/office/officeart/2005/8/layout/radial3"/>
    <dgm:cxn modelId="{3D4E5579-4B0C-4B4D-AC12-246E32CA82AE}" srcId="{1D2C89C9-79C7-42AF-B58F-9B7411D183B4}" destId="{16010CBC-A799-4E90-B528-086AF5BC4502}" srcOrd="0" destOrd="0" parTransId="{207B1617-CAE4-4973-A758-8ED37FD5F07C}" sibTransId="{5D165660-48C0-4A84-97F6-95428A492A42}"/>
    <dgm:cxn modelId="{25AB6A7D-F37D-4EF2-B251-A11FEDC92DC2}" srcId="{1D2C89C9-79C7-42AF-B58F-9B7411D183B4}" destId="{C165B8D3-5AEF-43FB-9247-94972A725B49}" srcOrd="1" destOrd="0" parTransId="{CC6DB3FB-E4AB-4570-B636-8730ED6DB244}" sibTransId="{F08DB458-7723-4995-8981-65B4509A966E}"/>
    <dgm:cxn modelId="{A6EBB795-E365-4BF9-A2A0-4C27D5B1C289}" type="presOf" srcId="{40D41852-DA5E-496F-92B0-86BDCB3E9AAA}" destId="{E3F356CB-419D-4548-B6B8-AD11A42A38BE}" srcOrd="0" destOrd="0" presId="urn:microsoft.com/office/officeart/2005/8/layout/radial3"/>
    <dgm:cxn modelId="{0D0CB8E3-D19D-47D4-ADAA-1BDF4E788A41}" type="presOf" srcId="{1D2C89C9-79C7-42AF-B58F-9B7411D183B4}" destId="{B52D0376-F4D7-4886-9489-399C82099179}" srcOrd="0" destOrd="0" presId="urn:microsoft.com/office/officeart/2005/8/layout/radial3"/>
    <dgm:cxn modelId="{BDD091F5-D3C4-4E79-AEB2-1C0F6291AE80}" srcId="{1D2C89C9-79C7-42AF-B58F-9B7411D183B4}" destId="{40D41852-DA5E-496F-92B0-86BDCB3E9AAA}" srcOrd="3" destOrd="0" parTransId="{69F466E6-F131-4EC2-A9F3-BD40B23E0F38}" sibTransId="{65C6BAF1-E66C-4702-99B5-7014D42E802E}"/>
    <dgm:cxn modelId="{9F54BB27-18B0-4B03-A9D5-734BE957C435}" type="presParOf" srcId="{E9D0A1BB-DE07-472F-82D7-F492944726E6}" destId="{46765CDE-7B12-46B5-912E-9218894B716D}" srcOrd="0" destOrd="0" presId="urn:microsoft.com/office/officeart/2005/8/layout/radial3"/>
    <dgm:cxn modelId="{2FA0137C-DF05-4BB4-A875-62B91D404847}" type="presParOf" srcId="{46765CDE-7B12-46B5-912E-9218894B716D}" destId="{B52D0376-F4D7-4886-9489-399C82099179}" srcOrd="0" destOrd="0" presId="urn:microsoft.com/office/officeart/2005/8/layout/radial3"/>
    <dgm:cxn modelId="{9998D65C-538C-4F63-9DB8-833BEE72982F}" type="presParOf" srcId="{46765CDE-7B12-46B5-912E-9218894B716D}" destId="{7C5408B1-35E4-401C-BA7C-683EE5A302F3}" srcOrd="1" destOrd="0" presId="urn:microsoft.com/office/officeart/2005/8/layout/radial3"/>
    <dgm:cxn modelId="{9430CB4F-51EA-414D-AB4A-4B1CA7F622FA}" type="presParOf" srcId="{46765CDE-7B12-46B5-912E-9218894B716D}" destId="{B5AFEE4D-3FE0-45C4-9C5A-69CD6BE66FEB}" srcOrd="2" destOrd="0" presId="urn:microsoft.com/office/officeart/2005/8/layout/radial3"/>
    <dgm:cxn modelId="{E632CE05-7F97-407C-86A7-D433DF365E64}" type="presParOf" srcId="{46765CDE-7B12-46B5-912E-9218894B716D}" destId="{071125A0-BF68-4484-B1BA-5F6E3D69D14F}" srcOrd="3" destOrd="0" presId="urn:microsoft.com/office/officeart/2005/8/layout/radial3"/>
    <dgm:cxn modelId="{2617E933-D0DE-4B8A-8363-66855CF624C9}" type="presParOf" srcId="{46765CDE-7B12-46B5-912E-9218894B716D}" destId="{E3F356CB-419D-4548-B6B8-AD11A42A38B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0376-F4D7-4886-9489-399C82099179}">
      <dsp:nvSpPr>
        <dsp:cNvPr id="0" name=""/>
        <dsp:cNvSpPr/>
      </dsp:nvSpPr>
      <dsp:spPr>
        <a:xfrm>
          <a:off x="2504099" y="1220480"/>
          <a:ext cx="2452209" cy="2316602"/>
        </a:xfrm>
        <a:prstGeom prst="ellipse">
          <a:avLst/>
        </a:prstGeom>
        <a:solidFill>
          <a:srgbClr val="66FF99">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SWOT</a:t>
          </a:r>
        </a:p>
      </dsp:txBody>
      <dsp:txXfrm>
        <a:off x="2863217" y="1559739"/>
        <a:ext cx="1733973" cy="1638084"/>
      </dsp:txXfrm>
    </dsp:sp>
    <dsp:sp modelId="{7C5408B1-35E4-401C-BA7C-683EE5A302F3}">
      <dsp:nvSpPr>
        <dsp:cNvPr id="0" name=""/>
        <dsp:cNvSpPr/>
      </dsp:nvSpPr>
      <dsp:spPr>
        <a:xfrm>
          <a:off x="2650437" y="-388147"/>
          <a:ext cx="2103233" cy="2125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Evaluate JPS Performance Profile and Trends</a:t>
          </a:r>
        </a:p>
      </dsp:txBody>
      <dsp:txXfrm>
        <a:off x="2958448" y="-76880"/>
        <a:ext cx="1487211" cy="1502930"/>
      </dsp:txXfrm>
    </dsp:sp>
    <dsp:sp modelId="{B5AFEE4D-3FE0-45C4-9C5A-69CD6BE66FEB}">
      <dsp:nvSpPr>
        <dsp:cNvPr id="0" name=""/>
        <dsp:cNvSpPr/>
      </dsp:nvSpPr>
      <dsp:spPr>
        <a:xfrm>
          <a:off x="4538049" y="1246998"/>
          <a:ext cx="2179974" cy="21687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Benchmark and assess role within Tarrant County</a:t>
          </a:r>
        </a:p>
      </dsp:txBody>
      <dsp:txXfrm>
        <a:off x="4857299" y="1564604"/>
        <a:ext cx="1541474" cy="1533535"/>
      </dsp:txXfrm>
    </dsp:sp>
    <dsp:sp modelId="{071125A0-BF68-4484-B1BA-5F6E3D69D14F}">
      <dsp:nvSpPr>
        <dsp:cNvPr id="0" name=""/>
        <dsp:cNvSpPr/>
      </dsp:nvSpPr>
      <dsp:spPr>
        <a:xfrm>
          <a:off x="2648627" y="3060036"/>
          <a:ext cx="2148663" cy="20458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Address external pressures and other factors</a:t>
          </a:r>
        </a:p>
      </dsp:txBody>
      <dsp:txXfrm>
        <a:off x="2963291" y="3359649"/>
        <a:ext cx="1519335" cy="1446658"/>
      </dsp:txXfrm>
    </dsp:sp>
    <dsp:sp modelId="{E3F356CB-419D-4548-B6B8-AD11A42A38BE}">
      <dsp:nvSpPr>
        <dsp:cNvPr id="0" name=""/>
        <dsp:cNvSpPr/>
      </dsp:nvSpPr>
      <dsp:spPr>
        <a:xfrm>
          <a:off x="684505" y="1260238"/>
          <a:ext cx="2284859" cy="21952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Delicate financial balance for public health systems</a:t>
          </a:r>
        </a:p>
      </dsp:txBody>
      <dsp:txXfrm>
        <a:off x="1019115" y="1581722"/>
        <a:ext cx="1615639" cy="15522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058CF9E3-B9DC-4F42-9B10-6E242F2AA23F}" type="datetimeFigureOut">
              <a:rPr lang="en-US" smtClean="0"/>
              <a:t>5/11/2017</a:t>
            </a:fld>
            <a:endParaRPr lang="en-US" dirty="0"/>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2B2FEDD6-0856-4045-A1BB-C9E6A94381A6}" type="slidenum">
              <a:rPr lang="en-US" smtClean="0"/>
              <a:t>‹#›</a:t>
            </a:fld>
            <a:endParaRPr lang="en-US" dirty="0"/>
          </a:p>
        </p:txBody>
      </p:sp>
    </p:spTree>
    <p:extLst>
      <p:ext uri="{BB962C8B-B14F-4D97-AF65-F5344CB8AC3E}">
        <p14:creationId xmlns:p14="http://schemas.microsoft.com/office/powerpoint/2010/main" val="165250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9" tIns="46640" rIns="93279" bIns="46640"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79" tIns="46640" rIns="93279" bIns="46640" rtlCol="0"/>
          <a:lstStyle>
            <a:lvl1pPr algn="r">
              <a:defRPr sz="1200"/>
            </a:lvl1pPr>
          </a:lstStyle>
          <a:p>
            <a:fld id="{94D041D6-AC52-4C98-A326-6AA82C313D9F}" type="datetimeFigureOut">
              <a:rPr lang="en-US" smtClean="0"/>
              <a:t>5/11/2017</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79" tIns="46640" rIns="93279" bIns="46640"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79" tIns="46640" rIns="93279" bIns="466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A75414B6-45A6-4DA7-BFA5-136EEAF008F2}" type="slidenum">
              <a:rPr lang="en-US" smtClean="0"/>
              <a:t>‹#›</a:t>
            </a:fld>
            <a:endParaRPr lang="en-US" dirty="0"/>
          </a:p>
        </p:txBody>
      </p:sp>
    </p:spTree>
    <p:extLst>
      <p:ext uri="{BB962C8B-B14F-4D97-AF65-F5344CB8AC3E}">
        <p14:creationId xmlns:p14="http://schemas.microsoft.com/office/powerpoint/2010/main" val="223118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C906A-1AB3-524E-ABAB-CE6D5FA35EE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51026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786" y="1827658"/>
            <a:ext cx="3886200" cy="1259745"/>
          </a:xfrm>
        </p:spPr>
        <p:txBody>
          <a:bodyPr anchor="b">
            <a:normAutofit/>
          </a:bodyPr>
          <a:lstStyle>
            <a:lvl1pPr algn="l">
              <a:defRPr sz="3600" b="1">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00093" y="3034991"/>
            <a:ext cx="3903893" cy="74723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4250"/>
            <a:ext cx="9144000" cy="70160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25987"/>
            <a:ext cx="9144000" cy="347918"/>
          </a:xfrm>
          <a:prstGeom prst="rect">
            <a:avLst/>
          </a:prstGeom>
        </p:spPr>
      </p:pic>
      <p:cxnSp>
        <p:nvCxnSpPr>
          <p:cNvPr id="14" name="Straight Connector 13"/>
          <p:cNvCxnSpPr/>
          <p:nvPr userDrawn="1"/>
        </p:nvCxnSpPr>
        <p:spPr>
          <a:xfrm>
            <a:off x="0" y="1259585"/>
            <a:ext cx="914400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5283059"/>
            <a:ext cx="3102796" cy="0"/>
          </a:xfrm>
          <a:prstGeom prst="line">
            <a:avLst/>
          </a:prstGeom>
          <a:ln w="63500">
            <a:solidFill>
              <a:srgbClr val="00649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222811" y="5283059"/>
            <a:ext cx="3248166" cy="0"/>
          </a:xfrm>
          <a:prstGeom prst="line">
            <a:avLst/>
          </a:prstGeom>
          <a:ln w="635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698385" y="5283059"/>
            <a:ext cx="2445616" cy="0"/>
          </a:xfrm>
          <a:prstGeom prst="line">
            <a:avLst/>
          </a:prstGeom>
          <a:ln w="63500">
            <a:solidFill>
              <a:srgbClr val="5525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9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C29AF-0773-3B41-85BE-192EF9B3FBD6}" type="datetime1">
              <a:rPr lang="en-US" smtClean="0">
                <a:solidFill>
                  <a:srgbClr val="000000">
                    <a:tint val="75000"/>
                  </a:srgbClr>
                </a:solidFill>
              </a:rPr>
              <a:pPr/>
              <a:t>5/11/2017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29865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D5477-8623-6341-A7AA-440292F63DBF}" type="datetime1">
              <a:rPr lang="en-US" smtClean="0">
                <a:solidFill>
                  <a:srgbClr val="000000">
                    <a:tint val="75000"/>
                  </a:srgbClr>
                </a:solidFill>
              </a:rPr>
              <a:pPr/>
              <a:t>5/11/2017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87338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7886700" cy="517743"/>
          </a:xfrm>
        </p:spPr>
        <p:txBody>
          <a:bodyPr>
            <a:normAutofit/>
          </a:bodyPr>
          <a:lstStyle>
            <a:lvl1pPr>
              <a:defRPr sz="1800" b="1" i="0" cap="all" baseline="0">
                <a:solidFill>
                  <a:srgbClr val="552733"/>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hasCustomPrompt="1"/>
          </p:nvPr>
        </p:nvSpPr>
        <p:spPr>
          <a:xfrm>
            <a:off x="628650" y="1203325"/>
            <a:ext cx="7886700" cy="4351338"/>
          </a:xfrm>
        </p:spPr>
        <p:txBody>
          <a:bodyPr/>
          <a:lstStyle>
            <a:lvl1pPr marL="228600" indent="-228600">
              <a:buClr>
                <a:srgbClr val="86AB5D"/>
              </a:buClr>
              <a:buFont typeface="ZapfDingbatsITC" charset="0"/>
              <a:buChar char="✚"/>
              <a:defRPr/>
            </a:lvl1pPr>
            <a:lvl2pPr marL="685800" indent="-228600">
              <a:buClr>
                <a:srgbClr val="86AB5D"/>
              </a:buClr>
              <a:buFont typeface="ZapfDingbatsITC" charset="0"/>
              <a:buChar char="✚"/>
              <a:defRPr/>
            </a:lvl2pPr>
            <a:lvl3pPr marL="1143000" indent="-228600">
              <a:buClr>
                <a:srgbClr val="86AB5D"/>
              </a:buClr>
              <a:buFont typeface="ZapfDingbatsITC" charset="0"/>
              <a:buChar char="✚"/>
              <a:defRPr/>
            </a:lvl3pPr>
            <a:lvl4pPr marL="1600200" indent="-228600">
              <a:buClr>
                <a:srgbClr val="86AB5D"/>
              </a:buClr>
              <a:buFont typeface="ZapfDingbatsITC" charset="0"/>
              <a:buChar char="✚"/>
              <a:defRPr/>
            </a:lvl4pPr>
            <a:lvl5pPr marL="2057400" indent="-228600">
              <a:buClr>
                <a:srgbClr val="86AB5D"/>
              </a:buClr>
              <a:buFont typeface="ZapfDingbatsITC" charset="0"/>
              <a:buChar char="✚"/>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cxnSp>
        <p:nvCxnSpPr>
          <p:cNvPr id="9" name="Straight Connector 8"/>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19300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3638B-5D61-4F41-8E99-1FA4AC3DF030}" type="datetime1">
              <a:rPr lang="en-US" smtClean="0">
                <a:solidFill>
                  <a:srgbClr val="000000">
                    <a:tint val="75000"/>
                  </a:srgbClr>
                </a:solidFill>
              </a:rPr>
              <a:pPr/>
              <a:t>5/11/2017</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sp>
        <p:nvSpPr>
          <p:cNvPr id="7" name="Rectangle 6"/>
          <p:cNvSpPr/>
          <p:nvPr userDrawn="1"/>
        </p:nvSpPr>
        <p:spPr>
          <a:xfrm>
            <a:off x="6319157" y="1"/>
            <a:ext cx="2583476" cy="6216669"/>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8" name="Straight Connector 7"/>
          <p:cNvCxnSpPr/>
          <p:nvPr userDrawn="1"/>
        </p:nvCxnSpPr>
        <p:spPr>
          <a:xfrm>
            <a:off x="6584032" y="6026442"/>
            <a:ext cx="2053727" cy="1945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07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2BE2DA-CA39-F040-B87D-F66B3D45A7A1}" type="datetime1">
              <a:rPr lang="en-US" smtClean="0">
                <a:solidFill>
                  <a:srgbClr val="000000">
                    <a:tint val="75000"/>
                  </a:srgbClr>
                </a:solidFill>
              </a:rPr>
              <a:pPr/>
              <a:t>5/11/2017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cxnSp>
        <p:nvCxnSpPr>
          <p:cNvPr id="8" name="Straight Connector 7"/>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282620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0DC2E-EA2E-6C4F-8562-399618E8E075}" type="datetime1">
              <a:rPr lang="en-US" smtClean="0">
                <a:solidFill>
                  <a:srgbClr val="000000">
                    <a:tint val="75000"/>
                  </a:srgbClr>
                </a:solidFill>
              </a:rPr>
              <a:pPr/>
              <a:t>5/11/2017</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cxnSp>
        <p:nvCxnSpPr>
          <p:cNvPr id="10" name="Straight Connector 9"/>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248467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031A44-5819-9245-86C2-19F3DC00A503}" type="datetime1">
              <a:rPr lang="en-US" smtClean="0">
                <a:solidFill>
                  <a:srgbClr val="000000">
                    <a:tint val="75000"/>
                  </a:srgbClr>
                </a:solidFill>
              </a:rPr>
              <a:pPr/>
              <a:t>5/11/2017</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cxnSp>
        <p:nvCxnSpPr>
          <p:cNvPr id="6" name="Straight Connector 5"/>
          <p:cNvCxnSpPr/>
          <p:nvPr userDrawn="1"/>
        </p:nvCxnSpPr>
        <p:spPr>
          <a:xfrm>
            <a:off x="0" y="1690688"/>
            <a:ext cx="9144000" cy="42732"/>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350648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874BF-4325-E74D-A384-67420218A42F}" type="datetime1">
              <a:rPr lang="en-US" smtClean="0">
                <a:solidFill>
                  <a:srgbClr val="000000">
                    <a:tint val="75000"/>
                  </a:srgbClr>
                </a:solidFill>
              </a:rPr>
              <a:pPr/>
              <a:t>5/11/2017</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65993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F6B4D1-0440-B747-922A-3D091F9FE07A}" type="datetime1">
              <a:rPr lang="en-US" smtClean="0">
                <a:solidFill>
                  <a:srgbClr val="000000">
                    <a:tint val="75000"/>
                  </a:srgbClr>
                </a:solidFill>
              </a:rPr>
              <a:pPr/>
              <a:t>5/11/2017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63090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BC4CE0-4B81-F14F-97F2-5CEA72697119}" type="datetime1">
              <a:rPr lang="en-US" smtClean="0">
                <a:solidFill>
                  <a:srgbClr val="000000">
                    <a:tint val="75000"/>
                  </a:srgbClr>
                </a:solidFill>
              </a:rPr>
              <a:pPr/>
              <a:t>5/11/2017</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2216" y="6465624"/>
            <a:ext cx="3019568" cy="146577"/>
          </a:xfrm>
          <a:prstGeom prst="rect">
            <a:avLst/>
          </a:prstGeom>
        </p:spPr>
      </p:pic>
    </p:spTree>
    <p:extLst>
      <p:ext uri="{BB962C8B-B14F-4D97-AF65-F5344CB8AC3E}">
        <p14:creationId xmlns:p14="http://schemas.microsoft.com/office/powerpoint/2010/main" val="221893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D6A2C-1E21-1D4C-86E4-63E9697AA8AC}" type="datetime1">
              <a:rPr lang="en-US" smtClean="0">
                <a:solidFill>
                  <a:srgbClr val="000000">
                    <a:tint val="75000"/>
                  </a:srgbClr>
                </a:solidFill>
              </a:rPr>
              <a:pPr/>
              <a:t>5/11/2017</a:t>
            </a:fld>
            <a:endParaRPr lang="en-US" dirty="0">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9489-DF73-4A76-950F-93D686310CE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84547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prstClr val="black"/>
              <a:srgbClr val="0066A3">
                <a:tint val="45000"/>
                <a:satMod val="400000"/>
              </a:srgbClr>
            </a:duotone>
            <a:extLst>
              <a:ext uri="{28A0092B-C50C-407E-A947-70E740481C1C}">
                <a14:useLocalDpi xmlns:a14="http://schemas.microsoft.com/office/drawing/2010/main" val="0"/>
              </a:ext>
            </a:extLst>
          </a:blip>
          <a:stretch>
            <a:fillRect/>
          </a:stretch>
        </p:blipFill>
        <p:spPr>
          <a:xfrm>
            <a:off x="0" y="1292882"/>
            <a:ext cx="9144000" cy="3886200"/>
          </a:xfrm>
          <a:prstGeom prst="rect">
            <a:avLst/>
          </a:prstGeom>
        </p:spPr>
      </p:pic>
      <p:sp>
        <p:nvSpPr>
          <p:cNvPr id="2" name="Title 1"/>
          <p:cNvSpPr>
            <a:spLocks noGrp="1"/>
          </p:cNvSpPr>
          <p:nvPr>
            <p:ph type="ctrTitle"/>
          </p:nvPr>
        </p:nvSpPr>
        <p:spPr>
          <a:xfrm>
            <a:off x="417785" y="1534064"/>
            <a:ext cx="7901967" cy="1259745"/>
          </a:xfrm>
        </p:spPr>
        <p:txBody>
          <a:bodyPr>
            <a:normAutofit fontScale="90000"/>
          </a:bodyPr>
          <a:lstStyle/>
          <a:p>
            <a:r>
              <a:rPr lang="en-US" dirty="0"/>
              <a:t>Report to the Citizens Blue Ribbon Committee on JPS Health Network Long Range Planning</a:t>
            </a:r>
          </a:p>
        </p:txBody>
      </p:sp>
      <p:sp>
        <p:nvSpPr>
          <p:cNvPr id="3" name="Subtitle 2"/>
          <p:cNvSpPr>
            <a:spLocks noGrp="1"/>
          </p:cNvSpPr>
          <p:nvPr>
            <p:ph type="subTitle" idx="1"/>
          </p:nvPr>
        </p:nvSpPr>
        <p:spPr>
          <a:xfrm>
            <a:off x="258050" y="2793809"/>
            <a:ext cx="4482626" cy="2203682"/>
          </a:xfrm>
        </p:spPr>
        <p:txBody>
          <a:bodyPr>
            <a:noAutofit/>
          </a:bodyPr>
          <a:lstStyle/>
          <a:p>
            <a:endParaRPr lang="en-US" sz="1800" dirty="0">
              <a:solidFill>
                <a:srgbClr val="552733"/>
              </a:solidFill>
            </a:endParaRPr>
          </a:p>
          <a:p>
            <a:r>
              <a:rPr lang="en-US" sz="1800" dirty="0">
                <a:solidFill>
                  <a:srgbClr val="552733"/>
                </a:solidFill>
              </a:rPr>
              <a:t>Market Assessment – Financial Perspectives</a:t>
            </a:r>
          </a:p>
          <a:p>
            <a:r>
              <a:rPr lang="en-US" sz="1800" dirty="0">
                <a:solidFill>
                  <a:srgbClr val="552733"/>
                </a:solidFill>
              </a:rPr>
              <a:t>May 23, 2017</a:t>
            </a:r>
          </a:p>
          <a:p>
            <a:endParaRPr lang="en-US" sz="1800" dirty="0">
              <a:solidFill>
                <a:srgbClr val="552733"/>
              </a:solidFill>
            </a:endParaRPr>
          </a:p>
          <a:p>
            <a:r>
              <a:rPr lang="en-US" sz="1800" dirty="0">
                <a:solidFill>
                  <a:srgbClr val="552733"/>
                </a:solidFill>
              </a:rPr>
              <a:t>Ray Jankowski, FHFMA, MBA, CPA (Inactive)</a:t>
            </a:r>
          </a:p>
          <a:p>
            <a:r>
              <a:rPr lang="en-US" sz="1800" dirty="0">
                <a:solidFill>
                  <a:srgbClr val="552733"/>
                </a:solidFill>
              </a:rPr>
              <a:t>Managing Principal</a:t>
            </a:r>
          </a:p>
          <a:p>
            <a:endParaRPr lang="en-US" sz="1800" dirty="0">
              <a:solidFill>
                <a:srgbClr val="552733"/>
              </a:solidFill>
            </a:endParaRPr>
          </a:p>
          <a:p>
            <a:endParaRPr lang="en-US" sz="1800" dirty="0">
              <a:solidFill>
                <a:srgbClr val="552733"/>
              </a:solidFill>
            </a:endParaRPr>
          </a:p>
          <a:p>
            <a:endParaRPr lang="en-US" sz="1800" dirty="0">
              <a:solidFill>
                <a:srgbClr val="552733"/>
              </a:solidFill>
            </a:endParaRPr>
          </a:p>
        </p:txBody>
      </p:sp>
    </p:spTree>
    <p:extLst>
      <p:ext uri="{BB962C8B-B14F-4D97-AF65-F5344CB8AC3E}">
        <p14:creationId xmlns:p14="http://schemas.microsoft.com/office/powerpoint/2010/main" val="122056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Comparisons to other texas public health systems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10</a:t>
            </a:fld>
            <a:endParaRPr lang="en-US" dirty="0">
              <a:solidFill>
                <a:srgbClr val="000000">
                  <a:tint val="75000"/>
                </a:srgbClr>
              </a:solidFill>
            </a:endParaRPr>
          </a:p>
        </p:txBody>
      </p:sp>
      <p:sp>
        <p:nvSpPr>
          <p:cNvPr id="6" name="Content Placeholder 5"/>
          <p:cNvSpPr>
            <a:spLocks noGrp="1"/>
          </p:cNvSpPr>
          <p:nvPr>
            <p:ph idx="1"/>
          </p:nvPr>
        </p:nvSpPr>
        <p:spPr>
          <a:xfrm>
            <a:off x="564776" y="894450"/>
            <a:ext cx="8020763" cy="4665825"/>
          </a:xfrm>
        </p:spPr>
        <p:txBody>
          <a:bodyPr>
            <a:normAutofit/>
          </a:bodyPr>
          <a:lstStyle/>
          <a:p>
            <a:pPr marL="0" indent="0">
              <a:buNone/>
            </a:pPr>
            <a:r>
              <a:rPr lang="en-US" sz="2400" dirty="0"/>
              <a:t>Compared to other Texas Public Health Systems*, JPS has:</a:t>
            </a:r>
          </a:p>
          <a:p>
            <a:pPr>
              <a:buFont typeface="Arial" panose="020B0604020202020204" pitchFamily="34" charset="0"/>
              <a:buChar char="•"/>
            </a:pPr>
            <a:r>
              <a:rPr lang="en-US" sz="1800" dirty="0"/>
              <a:t>Significantly smaller financial losses from services to patients than the public health systems in Houston, Dallas, and San Antonio, but slightly higher losses than those of El Paso and Lubbock (see next slide)							</a:t>
            </a:r>
          </a:p>
          <a:p>
            <a:pPr>
              <a:buFont typeface="Arial" panose="020B0604020202020204" pitchFamily="34" charset="0"/>
              <a:buChar char="•"/>
            </a:pPr>
            <a:r>
              <a:rPr lang="en-US" sz="1800" dirty="0"/>
              <a:t>Uncompensated care costs much lower than those of the public health systems in Houston and Dallas, and slightly above those of San Antonio and El Paso								</a:t>
            </a:r>
          </a:p>
          <a:p>
            <a:pPr>
              <a:buFont typeface="Arial" panose="020B0604020202020204" pitchFamily="34" charset="0"/>
              <a:buChar char="•"/>
            </a:pPr>
            <a:r>
              <a:rPr lang="en-US" sz="1800" dirty="0"/>
              <a:t>Operating expenses per adjusted patient day equal to the median (~$2,800) of the Top 8 Texas public health systems plus Brackenridge, despite inefficiencies caused by the existing facilities							</a:t>
            </a:r>
          </a:p>
          <a:p>
            <a:pPr>
              <a:buFont typeface="Arial" panose="020B0604020202020204" pitchFamily="34" charset="0"/>
              <a:buChar char="•"/>
            </a:pPr>
            <a:r>
              <a:rPr lang="en-US" sz="1800" dirty="0"/>
              <a:t>High patient acuity/intensity levels as reflected by its case mix index (CMI) of 1.85, which is the third highest amongst Texas public hospital systems and higher than the CMIs reported by the public systems in Houston and Dallas		</a:t>
            </a:r>
          </a:p>
          <a:p>
            <a:pPr>
              <a:buFont typeface="Arial" panose="020B0604020202020204" pitchFamily="34" charset="0"/>
              <a:buChar char="•"/>
            </a:pPr>
            <a:endParaRPr lang="en-US" sz="2000" dirty="0"/>
          </a:p>
        </p:txBody>
      </p:sp>
      <p:sp>
        <p:nvSpPr>
          <p:cNvPr id="3" name="TextBox 2"/>
          <p:cNvSpPr txBox="1"/>
          <p:nvPr/>
        </p:nvSpPr>
        <p:spPr>
          <a:xfrm>
            <a:off x="553162" y="5773647"/>
            <a:ext cx="8032377" cy="369332"/>
          </a:xfrm>
          <a:prstGeom prst="rect">
            <a:avLst/>
          </a:prstGeom>
          <a:solidFill>
            <a:srgbClr val="FFFF99"/>
          </a:solidFill>
          <a:ln>
            <a:solidFill>
              <a:schemeClr val="tx1"/>
            </a:solidFill>
          </a:ln>
        </p:spPr>
        <p:txBody>
          <a:bodyPr wrap="square" rtlCol="0">
            <a:spAutoFit/>
          </a:bodyPr>
          <a:lstStyle/>
          <a:p>
            <a:r>
              <a:rPr lang="en-US" dirty="0"/>
              <a:t>*</a:t>
            </a:r>
            <a:r>
              <a:rPr lang="en-US" sz="1600" dirty="0"/>
              <a:t>Based upon most recent year’s data from the American Hospital Association (AHA) database</a:t>
            </a:r>
          </a:p>
        </p:txBody>
      </p:sp>
    </p:spTree>
    <p:extLst>
      <p:ext uri="{BB962C8B-B14F-4D97-AF65-F5344CB8AC3E}">
        <p14:creationId xmlns:p14="http://schemas.microsoft.com/office/powerpoint/2010/main" val="192275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Public health systems will continue to be under pressure</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11</a:t>
            </a:fld>
            <a:endParaRPr lang="en-US" dirty="0">
              <a:solidFill>
                <a:srgbClr val="000000">
                  <a:tint val="75000"/>
                </a:srgbClr>
              </a:solidFill>
            </a:endParaRPr>
          </a:p>
        </p:txBody>
      </p:sp>
      <p:sp>
        <p:nvSpPr>
          <p:cNvPr id="7" name="TextBox 6"/>
          <p:cNvSpPr txBox="1"/>
          <p:nvPr/>
        </p:nvSpPr>
        <p:spPr>
          <a:xfrm>
            <a:off x="558460" y="1091851"/>
            <a:ext cx="8171504" cy="923330"/>
          </a:xfrm>
          <a:prstGeom prst="rect">
            <a:avLst/>
          </a:prstGeom>
          <a:solidFill>
            <a:srgbClr val="FFFF99"/>
          </a:solidFill>
          <a:ln>
            <a:solidFill>
              <a:schemeClr val="tx1"/>
            </a:solidFill>
          </a:ln>
        </p:spPr>
        <p:txBody>
          <a:bodyPr wrap="square" rtlCol="0">
            <a:spAutoFit/>
          </a:bodyPr>
          <a:lstStyle/>
          <a:p>
            <a:r>
              <a:rPr lang="en-US" dirty="0"/>
              <a:t>JPS’ net loss from service to patients was significantly less than that of three other large public health systems in Texas, based upon self-reported data in the American Hospital Association (AHA) database for the most recently reported year.</a:t>
            </a:r>
          </a:p>
        </p:txBody>
      </p:sp>
      <p:pic>
        <p:nvPicPr>
          <p:cNvPr id="3" name="Picture 2"/>
          <p:cNvPicPr>
            <a:picLocks noChangeAspect="1"/>
          </p:cNvPicPr>
          <p:nvPr/>
        </p:nvPicPr>
        <p:blipFill>
          <a:blip r:embed="rId2"/>
          <a:stretch>
            <a:fillRect/>
          </a:stretch>
        </p:blipFill>
        <p:spPr>
          <a:xfrm>
            <a:off x="560483" y="2234427"/>
            <a:ext cx="8169481" cy="3759242"/>
          </a:xfrm>
          <a:prstGeom prst="rect">
            <a:avLst/>
          </a:prstGeom>
        </p:spPr>
      </p:pic>
    </p:spTree>
    <p:extLst>
      <p:ext uri="{BB962C8B-B14F-4D97-AF65-F5344CB8AC3E}">
        <p14:creationId xmlns:p14="http://schemas.microsoft.com/office/powerpoint/2010/main" val="423815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service footprint of Jps in Tarrant county</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12</a:t>
            </a:fld>
            <a:endParaRPr lang="en-US" dirty="0">
              <a:solidFill>
                <a:srgbClr val="000000">
                  <a:tint val="75000"/>
                </a:srgbClr>
              </a:solidFill>
            </a:endParaRPr>
          </a:p>
        </p:txBody>
      </p:sp>
      <p:sp>
        <p:nvSpPr>
          <p:cNvPr id="5" name="TextBox 4"/>
          <p:cNvSpPr txBox="1"/>
          <p:nvPr/>
        </p:nvSpPr>
        <p:spPr>
          <a:xfrm>
            <a:off x="628650" y="4569216"/>
            <a:ext cx="7956552" cy="1323439"/>
          </a:xfrm>
          <a:prstGeom prst="rect">
            <a:avLst/>
          </a:prstGeom>
          <a:solidFill>
            <a:srgbClr val="FFFF99"/>
          </a:solidFill>
          <a:ln>
            <a:solidFill>
              <a:schemeClr val="tx1"/>
            </a:solidFill>
          </a:ln>
        </p:spPr>
        <p:txBody>
          <a:bodyPr wrap="square" rtlCol="0">
            <a:spAutoFit/>
          </a:bodyPr>
          <a:lstStyle/>
          <a:p>
            <a:r>
              <a:rPr lang="en-US" sz="1600" dirty="0"/>
              <a:t>Based upon a sample of self-reported hospital data obtained through the Dallas Fort Worth Hospital Council for the 12 months ending 6-30-2016, JPS had the following activity rankings for the total Emergency Department (ED)  and non-ED activity, and Behavioral Health (BH) only service categories listed below.  It should be noted that a number of the specialty hospitals did not report, but the larger, full-service hospitals in Tarrant County are included. </a:t>
            </a:r>
          </a:p>
        </p:txBody>
      </p:sp>
      <p:sp>
        <p:nvSpPr>
          <p:cNvPr id="7" name="TextBox 6"/>
          <p:cNvSpPr txBox="1"/>
          <p:nvPr/>
        </p:nvSpPr>
        <p:spPr>
          <a:xfrm>
            <a:off x="628650" y="962292"/>
            <a:ext cx="7956552" cy="923330"/>
          </a:xfrm>
          <a:prstGeom prst="rect">
            <a:avLst/>
          </a:prstGeom>
          <a:solidFill>
            <a:srgbClr val="FFFF99"/>
          </a:solidFill>
          <a:ln>
            <a:solidFill>
              <a:schemeClr val="tx1"/>
            </a:solidFill>
          </a:ln>
        </p:spPr>
        <p:txBody>
          <a:bodyPr wrap="square" rtlCol="0">
            <a:spAutoFit/>
          </a:bodyPr>
          <a:lstStyle/>
          <a:p>
            <a:r>
              <a:rPr lang="en-US" b="1" dirty="0"/>
              <a:t>JPS has either the highest or second highest activity ranking for 16 of 18 service and age categories as mentioned below, where a ranking of “1” means highest activity level, “2” means second highest, etc.</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48622352"/>
              </p:ext>
            </p:extLst>
          </p:nvPr>
        </p:nvGraphicFramePr>
        <p:xfrm>
          <a:off x="628652" y="2187463"/>
          <a:ext cx="7956550" cy="2123440"/>
        </p:xfrm>
        <a:graphic>
          <a:graphicData uri="http://schemas.openxmlformats.org/drawingml/2006/table">
            <a:tbl>
              <a:tblPr firstRow="1" bandRow="1">
                <a:tableStyleId>{5C22544A-7EE6-4342-B048-85BDC9FD1C3A}</a:tableStyleId>
              </a:tblPr>
              <a:tblGrid>
                <a:gridCol w="1621489">
                  <a:extLst>
                    <a:ext uri="{9D8B030D-6E8A-4147-A177-3AD203B41FA5}">
                      <a16:colId xmlns:a16="http://schemas.microsoft.com/office/drawing/2014/main" val="3995625761"/>
                    </a:ext>
                  </a:extLst>
                </a:gridCol>
                <a:gridCol w="1102659">
                  <a:extLst>
                    <a:ext uri="{9D8B030D-6E8A-4147-A177-3AD203B41FA5}">
                      <a16:colId xmlns:a16="http://schemas.microsoft.com/office/drawing/2014/main" val="396953178"/>
                    </a:ext>
                  </a:extLst>
                </a:gridCol>
                <a:gridCol w="1102659">
                  <a:extLst>
                    <a:ext uri="{9D8B030D-6E8A-4147-A177-3AD203B41FA5}">
                      <a16:colId xmlns:a16="http://schemas.microsoft.com/office/drawing/2014/main" val="434654215"/>
                    </a:ext>
                  </a:extLst>
                </a:gridCol>
                <a:gridCol w="1004047">
                  <a:extLst>
                    <a:ext uri="{9D8B030D-6E8A-4147-A177-3AD203B41FA5}">
                      <a16:colId xmlns:a16="http://schemas.microsoft.com/office/drawing/2014/main" val="2828075446"/>
                    </a:ext>
                  </a:extLst>
                </a:gridCol>
                <a:gridCol w="1039906">
                  <a:extLst>
                    <a:ext uri="{9D8B030D-6E8A-4147-A177-3AD203B41FA5}">
                      <a16:colId xmlns:a16="http://schemas.microsoft.com/office/drawing/2014/main" val="608009408"/>
                    </a:ext>
                  </a:extLst>
                </a:gridCol>
                <a:gridCol w="1057835">
                  <a:extLst>
                    <a:ext uri="{9D8B030D-6E8A-4147-A177-3AD203B41FA5}">
                      <a16:colId xmlns:a16="http://schemas.microsoft.com/office/drawing/2014/main" val="3257883891"/>
                    </a:ext>
                  </a:extLst>
                </a:gridCol>
                <a:gridCol w="1027955">
                  <a:extLst>
                    <a:ext uri="{9D8B030D-6E8A-4147-A177-3AD203B41FA5}">
                      <a16:colId xmlns:a16="http://schemas.microsoft.com/office/drawing/2014/main" val="4178387434"/>
                    </a:ext>
                  </a:extLst>
                </a:gridCol>
              </a:tblGrid>
              <a:tr h="640080">
                <a:tc rowSpan="2">
                  <a:txBody>
                    <a:bodyPr/>
                    <a:lstStyle/>
                    <a:p>
                      <a:pPr algn="ctr"/>
                      <a:r>
                        <a:rPr lang="en-US" dirty="0"/>
                        <a:t>Age Grouping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gridSpan="2">
                  <a:txBody>
                    <a:bodyPr/>
                    <a:lstStyle/>
                    <a:p>
                      <a:pPr algn="ctr"/>
                      <a:r>
                        <a:rPr lang="en-US" dirty="0"/>
                        <a:t>ED Inpatient Admits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hMerge="1">
                  <a:txBody>
                    <a:bodyPr/>
                    <a:lstStyle/>
                    <a:p>
                      <a:pPr algn="ctr"/>
                      <a:endParaRPr lang="en-US" dirty="0"/>
                    </a:p>
                  </a:txBody>
                  <a:tcPr anchor="ctr"/>
                </a:tc>
                <a:tc gridSpan="2">
                  <a:txBody>
                    <a:bodyPr/>
                    <a:lstStyle/>
                    <a:p>
                      <a:pPr algn="ctr"/>
                      <a:r>
                        <a:rPr lang="en-US" dirty="0"/>
                        <a:t>ED Outpatient Visits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hMerge="1">
                  <a:txBody>
                    <a:bodyPr/>
                    <a:lstStyle/>
                    <a:p>
                      <a:pPr algn="ctr"/>
                      <a:endParaRPr lang="en-US" dirty="0"/>
                    </a:p>
                  </a:txBody>
                  <a:tcPr anchor="ctr"/>
                </a:tc>
                <a:tc gridSpan="2">
                  <a:txBody>
                    <a:bodyPr/>
                    <a:lstStyle/>
                    <a:p>
                      <a:pPr algn="ctr"/>
                      <a:r>
                        <a:rPr lang="en-US" dirty="0"/>
                        <a:t>Non-ED Outpatient Visits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hMerge="1">
                  <a:txBody>
                    <a:bodyPr/>
                    <a:lstStyle/>
                    <a:p>
                      <a:pPr algn="ctr"/>
                      <a:endParaRPr lang="en-US" dirty="0"/>
                    </a:p>
                  </a:txBody>
                  <a:tcPr anchor="ctr"/>
                </a:tc>
                <a:extLst>
                  <a:ext uri="{0D108BD9-81ED-4DB2-BD59-A6C34878D82A}">
                    <a16:rowId xmlns:a16="http://schemas.microsoft.com/office/drawing/2014/main" val="1644705337"/>
                  </a:ext>
                </a:extLst>
              </a:tr>
              <a:tr h="370840">
                <a:tc vMerge="1">
                  <a:txBody>
                    <a:bodyPr/>
                    <a:lstStyle/>
                    <a:p>
                      <a:endParaRPr lang="en-US" b="1" dirty="0"/>
                    </a:p>
                  </a:txBody>
                  <a:tcPr anchor="ctr"/>
                </a:tc>
                <a:tc>
                  <a:txBody>
                    <a:bodyPr/>
                    <a:lstStyle/>
                    <a:p>
                      <a:pPr algn="ctr"/>
                      <a:r>
                        <a:rPr lang="en-US" b="1" dirty="0">
                          <a:solidFill>
                            <a:schemeClr val="bg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a:txBody>
                    <a:bodyPr/>
                    <a:lstStyle/>
                    <a:p>
                      <a:pPr algn="ctr"/>
                      <a:r>
                        <a:rPr lang="en-US" b="1" dirty="0">
                          <a:solidFill>
                            <a:schemeClr val="bg1"/>
                          </a:solidFill>
                        </a:rPr>
                        <a:t>BH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a:txBody>
                    <a:bodyPr/>
                    <a:lstStyle/>
                    <a:p>
                      <a:pPr algn="ctr"/>
                      <a:r>
                        <a:rPr lang="en-US" b="1" dirty="0">
                          <a:solidFill>
                            <a:schemeClr val="bg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a:txBody>
                    <a:bodyPr/>
                    <a:lstStyle/>
                    <a:p>
                      <a:pPr algn="ctr"/>
                      <a:r>
                        <a:rPr lang="en-US" b="1" dirty="0">
                          <a:solidFill>
                            <a:schemeClr val="bg1"/>
                          </a:solidFill>
                        </a:rPr>
                        <a:t>BH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a:txBody>
                    <a:bodyPr/>
                    <a:lstStyle/>
                    <a:p>
                      <a:pPr algn="ctr"/>
                      <a:r>
                        <a:rPr lang="en-US" b="1" dirty="0">
                          <a:solidFill>
                            <a:schemeClr val="bg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tc>
                  <a:txBody>
                    <a:bodyPr/>
                    <a:lstStyle/>
                    <a:p>
                      <a:pPr algn="ctr"/>
                      <a:r>
                        <a:rPr lang="en-US" b="1" dirty="0">
                          <a:solidFill>
                            <a:schemeClr val="bg1"/>
                          </a:solidFill>
                        </a:rPr>
                        <a:t>BH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99"/>
                    </a:solidFill>
                  </a:tcPr>
                </a:tc>
                <a:extLst>
                  <a:ext uri="{0D108BD9-81ED-4DB2-BD59-A6C34878D82A}">
                    <a16:rowId xmlns:a16="http://schemas.microsoft.com/office/drawing/2014/main" val="1968804534"/>
                  </a:ext>
                </a:extLst>
              </a:tr>
              <a:tr h="370840">
                <a:tc>
                  <a:txBody>
                    <a:bodyPr/>
                    <a:lstStyle/>
                    <a:p>
                      <a:r>
                        <a:rPr lang="en-US" dirty="0"/>
                        <a:t>18 and over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054851"/>
                  </a:ext>
                </a:extLst>
              </a:tr>
              <a:tr h="370840">
                <a:tc>
                  <a:txBody>
                    <a:bodyPr/>
                    <a:lstStyle/>
                    <a:p>
                      <a:r>
                        <a:rPr lang="en-US" dirty="0"/>
                        <a:t>Under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051923"/>
                  </a:ext>
                </a:extLst>
              </a:tr>
              <a:tr h="370840">
                <a:tc>
                  <a:txBody>
                    <a:bodyPr/>
                    <a:lstStyle/>
                    <a:p>
                      <a:r>
                        <a:rPr lang="en-US" dirty="0"/>
                        <a:t>All 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929290"/>
                  </a:ext>
                </a:extLst>
              </a:tr>
            </a:tbl>
          </a:graphicData>
        </a:graphic>
      </p:graphicFrame>
    </p:spTree>
    <p:extLst>
      <p:ext uri="{BB962C8B-B14F-4D97-AF65-F5344CB8AC3E}">
        <p14:creationId xmlns:p14="http://schemas.microsoft.com/office/powerpoint/2010/main" val="61922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footprint of Jps in Tarrant county (</a:t>
            </a:r>
            <a:r>
              <a:rPr lang="en-US" sz="1400" dirty="0"/>
              <a:t>continued</a:t>
            </a:r>
            <a:r>
              <a:rPr lang="en-US" dirty="0"/>
              <a:t>)</a:t>
            </a:r>
          </a:p>
        </p:txBody>
      </p:sp>
      <p:sp>
        <p:nvSpPr>
          <p:cNvPr id="3" name="Content Placeholder 2"/>
          <p:cNvSpPr>
            <a:spLocks noGrp="1"/>
          </p:cNvSpPr>
          <p:nvPr>
            <p:ph idx="1"/>
          </p:nvPr>
        </p:nvSpPr>
        <p:spPr>
          <a:xfrm>
            <a:off x="523366" y="1006585"/>
            <a:ext cx="8097267" cy="4488918"/>
          </a:xfrm>
        </p:spPr>
        <p:txBody>
          <a:bodyPr>
            <a:normAutofit lnSpcReduction="10000"/>
          </a:bodyPr>
          <a:lstStyle/>
          <a:p>
            <a:pPr marL="0" indent="0">
              <a:buNone/>
            </a:pPr>
            <a:r>
              <a:rPr lang="en-US" b="1" dirty="0"/>
              <a:t>JPS is a mainstay provider in Tarrant County*</a:t>
            </a:r>
            <a:endParaRPr lang="en-US" sz="2000" b="1" dirty="0"/>
          </a:p>
          <a:p>
            <a:pPr lvl="1">
              <a:buFont typeface="Arial" panose="020B0604020202020204" pitchFamily="34" charset="0"/>
              <a:buChar char="•"/>
            </a:pPr>
            <a:r>
              <a:rPr lang="en-US" sz="1800" dirty="0"/>
              <a:t>For the fiscal year ending 9-30-2017, JPS provided combined emergency and urgent care visits exceeding 175,000.</a:t>
            </a:r>
          </a:p>
          <a:p>
            <a:pPr lvl="1">
              <a:buFont typeface="Arial" panose="020B0604020202020204" pitchFamily="34" charset="0"/>
              <a:buChar char="•"/>
            </a:pPr>
            <a:r>
              <a:rPr lang="en-US" sz="1800" dirty="0"/>
              <a:t>Based upon 12 months of hospital data reported to the Dallas Fort Worth Hospital Council, JPS provides a disproportionate share of both emergency department (ED) care and behavioral health (BH) services in Tarrant County:</a:t>
            </a:r>
          </a:p>
          <a:p>
            <a:pPr lvl="2">
              <a:buFont typeface="Arial" panose="020B0604020202020204" pitchFamily="34" charset="0"/>
              <a:buChar char="•"/>
            </a:pPr>
            <a:r>
              <a:rPr lang="en-US" sz="1600" dirty="0"/>
              <a:t>More than 110,000 ED outpatient visits for those age 18 and over, second only to Texas Health Resources (THR) Fort Worth</a:t>
            </a:r>
          </a:p>
          <a:p>
            <a:pPr lvl="2">
              <a:buFont typeface="Arial" panose="020B0604020202020204" pitchFamily="34" charset="0"/>
              <a:buChar char="•"/>
            </a:pPr>
            <a:r>
              <a:rPr lang="en-US" sz="1600" dirty="0"/>
              <a:t>More than 17,200 ED inpatient admissions for those age 18 and over, second only to THR Fort Worth</a:t>
            </a:r>
          </a:p>
          <a:p>
            <a:pPr lvl="2">
              <a:buFont typeface="Arial" panose="020B0604020202020204" pitchFamily="34" charset="0"/>
              <a:buChar char="•"/>
            </a:pPr>
            <a:r>
              <a:rPr lang="en-US" sz="1600" dirty="0"/>
              <a:t>More than 7,200 ED inpatient admissions for those under age 18, second only to Cook Children’s Hospital</a:t>
            </a:r>
          </a:p>
          <a:p>
            <a:pPr lvl="2">
              <a:buFont typeface="Arial" panose="020B0604020202020204" pitchFamily="34" charset="0"/>
              <a:buChar char="•"/>
            </a:pPr>
            <a:r>
              <a:rPr lang="en-US" sz="1600" dirty="0"/>
              <a:t>More than 1,200 BH ED inpatient admissions for those age 18 and over, more than any other facility in Tarrant County</a:t>
            </a:r>
            <a:r>
              <a:rPr lang="en-US" dirty="0"/>
              <a:t>	</a:t>
            </a:r>
          </a:p>
          <a:p>
            <a:pPr lvl="1">
              <a:buFont typeface="Arial" panose="020B0604020202020204" pitchFamily="34" charset="0"/>
              <a:buChar char="•"/>
            </a:pPr>
            <a:r>
              <a:rPr lang="en-US" sz="1800" dirty="0"/>
              <a:t>Per the AHA database, JPS provides more than three times the amount of total uncompensated care than any other Tarrant County hospital	</a:t>
            </a:r>
            <a:r>
              <a:rPr lang="en-US" dirty="0"/>
              <a:t>	</a:t>
            </a:r>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13</a:t>
            </a:fld>
            <a:endParaRPr lang="en-US" dirty="0">
              <a:solidFill>
                <a:srgbClr val="000000">
                  <a:tint val="75000"/>
                </a:srgbClr>
              </a:solidFill>
            </a:endParaRPr>
          </a:p>
        </p:txBody>
      </p:sp>
      <p:sp>
        <p:nvSpPr>
          <p:cNvPr id="5" name="TextBox 4"/>
          <p:cNvSpPr txBox="1"/>
          <p:nvPr/>
        </p:nvSpPr>
        <p:spPr>
          <a:xfrm>
            <a:off x="534468" y="5741261"/>
            <a:ext cx="8086165" cy="369332"/>
          </a:xfrm>
          <a:prstGeom prst="rect">
            <a:avLst/>
          </a:prstGeom>
          <a:solidFill>
            <a:srgbClr val="FFFF99"/>
          </a:solidFill>
          <a:ln>
            <a:solidFill>
              <a:schemeClr val="tx1"/>
            </a:solidFill>
          </a:ln>
        </p:spPr>
        <p:txBody>
          <a:bodyPr wrap="square" rtlCol="0">
            <a:spAutoFit/>
          </a:bodyPr>
          <a:lstStyle/>
          <a:p>
            <a:r>
              <a:rPr lang="en-US" b="1" dirty="0"/>
              <a:t>* Based upon data from the Dallas Fort Worth Hospital Council database</a:t>
            </a:r>
          </a:p>
        </p:txBody>
      </p:sp>
    </p:spTree>
    <p:extLst>
      <p:ext uri="{BB962C8B-B14F-4D97-AF65-F5344CB8AC3E}">
        <p14:creationId xmlns:p14="http://schemas.microsoft.com/office/powerpoint/2010/main" val="216309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sz="1600" dirty="0"/>
              <a:t>JPS DSRIP and uncompensated care PROFILE and leadership</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14</a:t>
            </a:fld>
            <a:endParaRPr lang="en-US" dirty="0">
              <a:solidFill>
                <a:srgbClr val="000000">
                  <a:tint val="75000"/>
                </a:srgbClr>
              </a:solidFill>
            </a:endParaRPr>
          </a:p>
        </p:txBody>
      </p:sp>
      <p:sp>
        <p:nvSpPr>
          <p:cNvPr id="6" name="Content Placeholder 5"/>
          <p:cNvSpPr>
            <a:spLocks noGrp="1"/>
          </p:cNvSpPr>
          <p:nvPr>
            <p:ph idx="1"/>
          </p:nvPr>
        </p:nvSpPr>
        <p:spPr>
          <a:xfrm>
            <a:off x="628650" y="1132304"/>
            <a:ext cx="7956889" cy="4351338"/>
          </a:xfrm>
        </p:spPr>
        <p:txBody>
          <a:bodyPr>
            <a:normAutofit/>
          </a:bodyPr>
          <a:lstStyle/>
          <a:p>
            <a:pPr>
              <a:buFont typeface="Arial" panose="020B0604020202020204" pitchFamily="34" charset="0"/>
              <a:buChar char="•"/>
            </a:pPr>
            <a:r>
              <a:rPr lang="en-US" sz="2000" dirty="0"/>
              <a:t>A critical leader and partner for DSRIP and UC in Tarrant County, JPS:</a:t>
            </a:r>
          </a:p>
          <a:p>
            <a:pPr lvl="1">
              <a:buFont typeface="Arial" panose="020B0604020202020204" pitchFamily="34" charset="0"/>
              <a:buChar char="•"/>
            </a:pPr>
            <a:r>
              <a:rPr lang="en-US" sz="1800" dirty="0"/>
              <a:t>Is the anchor for the RHP 10 Region DSRIP program and Regional Healthcare Partnership, covering 9 counties</a:t>
            </a:r>
          </a:p>
          <a:p>
            <a:pPr lvl="1">
              <a:buFont typeface="Arial" panose="020B0604020202020204" pitchFamily="34" charset="0"/>
              <a:buChar char="•"/>
            </a:pPr>
            <a:r>
              <a:rPr lang="en-US" sz="1800" dirty="0"/>
              <a:t>Has 27 active DSRIP projects that include improving access to care, integration of primary care and behavioral health, disease specific projects, and coordination with other regional providers</a:t>
            </a:r>
          </a:p>
          <a:p>
            <a:pPr lvl="1">
              <a:buFont typeface="Arial" panose="020B0604020202020204" pitchFamily="34" charset="0"/>
              <a:buChar char="•"/>
            </a:pPr>
            <a:r>
              <a:rPr lang="en-US" sz="1800" dirty="0"/>
              <a:t>Provides significant funding on behalf of its private Tarrant County partners, putting forth the non-federal share of Intergovernmental Transfers (IGTs) that draw down federal funding on behalf of many Tarrant County facilities</a:t>
            </a:r>
          </a:p>
          <a:p>
            <a:pPr lvl="1">
              <a:buFont typeface="Arial" panose="020B0604020202020204" pitchFamily="34" charset="0"/>
              <a:buChar char="•"/>
            </a:pPr>
            <a:r>
              <a:rPr lang="en-US" sz="1800" dirty="0"/>
              <a:t>Has received, from its own efforts, net DSRIP revenue as follows:</a:t>
            </a:r>
          </a:p>
          <a:p>
            <a:pPr lvl="2">
              <a:buFont typeface="Arial" panose="020B0604020202020204" pitchFamily="34" charset="0"/>
              <a:buChar char="•"/>
            </a:pPr>
            <a:r>
              <a:rPr lang="en-US" sz="1600" dirty="0"/>
              <a:t>Demonstration Year 2 - $53.5 million</a:t>
            </a:r>
          </a:p>
          <a:p>
            <a:pPr lvl="2">
              <a:buFont typeface="Arial" panose="020B0604020202020204" pitchFamily="34" charset="0"/>
              <a:buChar char="•"/>
            </a:pPr>
            <a:r>
              <a:rPr lang="en-US" sz="1600" dirty="0"/>
              <a:t>Demonstration Year 3 - $43.4 million</a:t>
            </a:r>
          </a:p>
          <a:p>
            <a:pPr lvl="2">
              <a:buFont typeface="Arial" panose="020B0604020202020204" pitchFamily="34" charset="0"/>
              <a:buChar char="•"/>
            </a:pPr>
            <a:r>
              <a:rPr lang="en-US" sz="1600" dirty="0"/>
              <a:t>Demonstration Year 4 - $47.4 million</a:t>
            </a:r>
          </a:p>
          <a:p>
            <a:pPr lvl="2">
              <a:buFont typeface="Arial" panose="020B0604020202020204" pitchFamily="34" charset="0"/>
              <a:buChar char="•"/>
            </a:pPr>
            <a:r>
              <a:rPr lang="en-US" sz="1600" dirty="0"/>
              <a:t>Demonstration Year 5 - $52.9 million</a:t>
            </a:r>
          </a:p>
        </p:txBody>
      </p:sp>
    </p:spTree>
    <p:extLst>
      <p:ext uri="{BB962C8B-B14F-4D97-AF65-F5344CB8AC3E}">
        <p14:creationId xmlns:p14="http://schemas.microsoft.com/office/powerpoint/2010/main" val="174404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Unique role of jps as a trauma center</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15</a:t>
            </a:fld>
            <a:endParaRPr lang="en-US" dirty="0">
              <a:solidFill>
                <a:srgbClr val="000000">
                  <a:tint val="75000"/>
                </a:srgbClr>
              </a:solidFill>
            </a:endParaRPr>
          </a:p>
        </p:txBody>
      </p:sp>
      <p:sp>
        <p:nvSpPr>
          <p:cNvPr id="6" name="Content Placeholder 5"/>
          <p:cNvSpPr>
            <a:spLocks noGrp="1"/>
          </p:cNvSpPr>
          <p:nvPr>
            <p:ph idx="1"/>
          </p:nvPr>
        </p:nvSpPr>
        <p:spPr>
          <a:xfrm>
            <a:off x="628650" y="914399"/>
            <a:ext cx="7956889" cy="4787153"/>
          </a:xfrm>
        </p:spPr>
        <p:txBody>
          <a:bodyPr>
            <a:normAutofit/>
          </a:bodyPr>
          <a:lstStyle/>
          <a:p>
            <a:pPr>
              <a:buFont typeface="Arial" panose="020B0604020202020204" pitchFamily="34" charset="0"/>
              <a:buChar char="•"/>
            </a:pPr>
            <a:r>
              <a:rPr lang="en-US" sz="2000" dirty="0"/>
              <a:t>There are 17 Level I trauma centers in Texas – 4 in Dallas, 3 in Houston, 2 each in Austin and San Antonio, and 1 each in El Paso, Fort Worth, Galveston, Lubbock, Temple and Tyler					</a:t>
            </a:r>
          </a:p>
          <a:p>
            <a:pPr>
              <a:buFont typeface="Arial" panose="020B0604020202020204" pitchFamily="34" charset="0"/>
              <a:buChar char="•"/>
            </a:pPr>
            <a:r>
              <a:rPr lang="en-US" sz="2000" dirty="0"/>
              <a:t>Given the distance between Fort Worth and Lubbock, it is not surprising that JPS provides trauma care to a number of residents in counties other than Tarrant County								</a:t>
            </a:r>
          </a:p>
          <a:p>
            <a:pPr>
              <a:buFont typeface="Arial" panose="020B0604020202020204" pitchFamily="34" charset="0"/>
              <a:buChar char="•"/>
            </a:pPr>
            <a:r>
              <a:rPr lang="en-US" sz="2000" dirty="0"/>
              <a:t>In fact, more than 42% of trauma inpatient charges, 38% of trauma inpatient discharges, and 30% of trauma outpatient charges are incurred on behalf of patients who do not reside in Tarrant County			</a:t>
            </a:r>
          </a:p>
          <a:p>
            <a:pPr>
              <a:buFont typeface="Arial" panose="020B0604020202020204" pitchFamily="34" charset="0"/>
              <a:buChar char="•"/>
            </a:pPr>
            <a:r>
              <a:rPr lang="en-US" sz="2000" dirty="0"/>
              <a:t>Five counties represent slightly more than half of inpatient trauma services provided to people that do not reside in Tarrant County: Johnson, Wise, Parker, Dallas and Hood</a:t>
            </a:r>
          </a:p>
        </p:txBody>
      </p:sp>
    </p:spTree>
    <p:extLst>
      <p:ext uri="{BB962C8B-B14F-4D97-AF65-F5344CB8AC3E}">
        <p14:creationId xmlns:p14="http://schemas.microsoft.com/office/powerpoint/2010/main" val="146000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external pressures and other factors</a:t>
            </a:r>
          </a:p>
        </p:txBody>
      </p:sp>
      <p:sp>
        <p:nvSpPr>
          <p:cNvPr id="3" name="Content Placeholder 2"/>
          <p:cNvSpPr>
            <a:spLocks noGrp="1"/>
          </p:cNvSpPr>
          <p:nvPr>
            <p:ph idx="1"/>
          </p:nvPr>
        </p:nvSpPr>
        <p:spPr>
          <a:xfrm>
            <a:off x="479393" y="1174375"/>
            <a:ext cx="8194089" cy="4778190"/>
          </a:xfrm>
        </p:spPr>
        <p:txBody>
          <a:bodyPr>
            <a:normAutofit/>
          </a:bodyPr>
          <a:lstStyle/>
          <a:p>
            <a:pPr>
              <a:buFont typeface="Arial" panose="020B0604020202020204" pitchFamily="34" charset="0"/>
              <a:buChar char="•"/>
            </a:pPr>
            <a:r>
              <a:rPr lang="en-US" sz="2400" dirty="0"/>
              <a:t>External pressures															</a:t>
            </a:r>
          </a:p>
          <a:p>
            <a:pPr>
              <a:buFont typeface="Arial" panose="020B0604020202020204" pitchFamily="34" charset="0"/>
              <a:buChar char="•"/>
            </a:pPr>
            <a:r>
              <a:rPr lang="en-US" sz="2400" dirty="0"/>
              <a:t>Texas 1115 Transformation Waiver														</a:t>
            </a:r>
          </a:p>
          <a:p>
            <a:pPr>
              <a:buFont typeface="Arial" panose="020B0604020202020204" pitchFamily="34" charset="0"/>
              <a:buChar char="•"/>
            </a:pPr>
            <a:r>
              <a:rPr lang="en-US" sz="2400" dirty="0"/>
              <a:t>JPS Connection:  A community resource												</a:t>
            </a:r>
          </a:p>
          <a:p>
            <a:pPr>
              <a:buFont typeface="Arial" panose="020B0604020202020204" pitchFamily="34" charset="0"/>
              <a:buChar char="•"/>
            </a:pPr>
            <a:endParaRPr lang="en-US" sz="2400"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172912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External pressures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17</a:t>
            </a:fld>
            <a:endParaRPr lang="en-US" dirty="0">
              <a:solidFill>
                <a:srgbClr val="000000">
                  <a:tint val="75000"/>
                </a:srgbClr>
              </a:solidFill>
            </a:endParaRPr>
          </a:p>
        </p:txBody>
      </p:sp>
      <p:sp>
        <p:nvSpPr>
          <p:cNvPr id="3" name="Content Placeholder 2"/>
          <p:cNvSpPr>
            <a:spLocks noGrp="1"/>
          </p:cNvSpPr>
          <p:nvPr>
            <p:ph idx="1"/>
          </p:nvPr>
        </p:nvSpPr>
        <p:spPr>
          <a:xfrm>
            <a:off x="628650" y="851647"/>
            <a:ext cx="7886700" cy="5199529"/>
          </a:xfrm>
        </p:spPr>
        <p:txBody>
          <a:bodyPr>
            <a:normAutofit fontScale="92500" lnSpcReduction="10000"/>
          </a:bodyPr>
          <a:lstStyle/>
          <a:p>
            <a:pPr>
              <a:buFont typeface="Arial" panose="020B0604020202020204" pitchFamily="34" charset="0"/>
              <a:buChar char="•"/>
            </a:pPr>
            <a:r>
              <a:rPr lang="en-US" sz="2200" dirty="0"/>
              <a:t>The modification or replacement of the Affordable Care Act, impacting</a:t>
            </a:r>
          </a:p>
          <a:p>
            <a:pPr lvl="1">
              <a:buFont typeface="Arial" panose="020B0604020202020204" pitchFamily="34" charset="0"/>
              <a:buChar char="•"/>
            </a:pPr>
            <a:r>
              <a:rPr lang="en-US" sz="1900" dirty="0"/>
              <a:t>Medicaid Expansion</a:t>
            </a:r>
          </a:p>
          <a:p>
            <a:pPr lvl="1">
              <a:buFont typeface="Arial" panose="020B0604020202020204" pitchFamily="34" charset="0"/>
              <a:buChar char="•"/>
            </a:pPr>
            <a:r>
              <a:rPr lang="en-US" sz="1900" dirty="0"/>
              <a:t>Insurance Exchanges	</a:t>
            </a:r>
            <a:r>
              <a:rPr lang="en-US" sz="2200" dirty="0"/>
              <a:t>												</a:t>
            </a:r>
          </a:p>
          <a:p>
            <a:pPr>
              <a:buFont typeface="Arial" panose="020B0604020202020204" pitchFamily="34" charset="0"/>
              <a:buChar char="•"/>
            </a:pPr>
            <a:r>
              <a:rPr lang="en-US" sz="2200" dirty="0"/>
              <a:t>Texas Comptroller’s January 2017 biennial revenue estimate of $104.9 billion for the 2018-2019 biennium is down 2.7% from the latest projection for 2016-2017, potentially impacting JPS Medicaid funding 								</a:t>
            </a:r>
          </a:p>
          <a:p>
            <a:pPr>
              <a:buFont typeface="Arial" panose="020B0604020202020204" pitchFamily="34" charset="0"/>
              <a:buChar char="•"/>
            </a:pPr>
            <a:r>
              <a:rPr lang="en-US" sz="2200" dirty="0"/>
              <a:t>Although the percentage of uninsured in Texas has declined from 24% to 17% between 2010 and 2015, Texas still has the highest uninsured rate in the nation, as well as one of the largest unauthorized immigrant populations not eligible for either Medicaid or Exchange coverage									</a:t>
            </a:r>
          </a:p>
          <a:p>
            <a:pPr>
              <a:buFont typeface="Arial" panose="020B0604020202020204" pitchFamily="34" charset="0"/>
              <a:buChar char="•"/>
            </a:pPr>
            <a:r>
              <a:rPr lang="en-US" sz="2200" dirty="0"/>
              <a:t>Texas overall and Tarrant County in particular are expected to continue experiencing significant population growth compared to other states	</a:t>
            </a:r>
            <a:r>
              <a:rPr lang="en-US" sz="1800" dirty="0"/>
              <a:t>					</a:t>
            </a:r>
          </a:p>
          <a:p>
            <a:pPr>
              <a:buFont typeface="Arial" panose="020B0604020202020204" pitchFamily="34" charset="0"/>
              <a:buChar char="•"/>
            </a:pPr>
            <a:r>
              <a:rPr lang="en-US" sz="2200" dirty="0"/>
              <a:t>Although Texas accounts for slightly less than 9% of the U.S. population, it accounts for roughly a quarter of U.S. hospital closures since 2010</a:t>
            </a:r>
          </a:p>
        </p:txBody>
      </p:sp>
    </p:spTree>
    <p:extLst>
      <p:ext uri="{BB962C8B-B14F-4D97-AF65-F5344CB8AC3E}">
        <p14:creationId xmlns:p14="http://schemas.microsoft.com/office/powerpoint/2010/main" val="175375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sz="1600" dirty="0"/>
              <a:t>Texas 1115 transformation waiver</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18</a:t>
            </a:fld>
            <a:endParaRPr lang="en-US" dirty="0">
              <a:solidFill>
                <a:srgbClr val="000000">
                  <a:tint val="75000"/>
                </a:srgbClr>
              </a:solidFill>
            </a:endParaRPr>
          </a:p>
        </p:txBody>
      </p:sp>
      <p:sp>
        <p:nvSpPr>
          <p:cNvPr id="6" name="Content Placeholder 5"/>
          <p:cNvSpPr>
            <a:spLocks noGrp="1"/>
          </p:cNvSpPr>
          <p:nvPr>
            <p:ph idx="1"/>
          </p:nvPr>
        </p:nvSpPr>
        <p:spPr>
          <a:xfrm>
            <a:off x="555812" y="842681"/>
            <a:ext cx="8029727" cy="5513669"/>
          </a:xfrm>
        </p:spPr>
        <p:txBody>
          <a:bodyPr>
            <a:normAutofit lnSpcReduction="10000"/>
          </a:bodyPr>
          <a:lstStyle/>
          <a:p>
            <a:pPr>
              <a:buFont typeface="Arial" panose="020B0604020202020204" pitchFamily="34" charset="0"/>
              <a:buChar char="•"/>
            </a:pPr>
            <a:r>
              <a:rPr lang="en-US" sz="2000" dirty="0"/>
              <a:t>In 2011, Texas developed and the federal government approved a 5-year 1115 Medicaid waiver to build system capacity and to support innovation</a:t>
            </a:r>
          </a:p>
          <a:p>
            <a:pPr lvl="1">
              <a:buFont typeface="Arial" panose="020B0604020202020204" pitchFamily="34" charset="0"/>
              <a:buChar char="•"/>
            </a:pPr>
            <a:r>
              <a:rPr lang="en-US" sz="1600" dirty="0"/>
              <a:t>Approved 6 months before the Supreme Court ruling that effectively made the Medicaid Expansion optional for states, but Federal Medicaid officials’ approval of the waiver was based on the assumption that Medicaid Expansion would be in all 50 states						</a:t>
            </a:r>
          </a:p>
          <a:p>
            <a:pPr lvl="1">
              <a:buFont typeface="Arial" panose="020B0604020202020204" pitchFamily="34" charset="0"/>
              <a:buChar char="•"/>
            </a:pPr>
            <a:r>
              <a:rPr lang="en-US" sz="1600" dirty="0"/>
              <a:t>Texas’ 1115 waiver budget for the 5-year period (2012-2016) totaled $29 billion, of which $17 billion were federal funds gained by Texas over 5 years				</a:t>
            </a:r>
          </a:p>
          <a:p>
            <a:pPr lvl="1">
              <a:buFont typeface="Arial" panose="020B0604020202020204" pitchFamily="34" charset="0"/>
              <a:buChar char="•"/>
            </a:pPr>
            <a:r>
              <a:rPr lang="en-US" sz="1600" dirty="0"/>
              <a:t>The Uncompensated Care (UC) and Delivery System Reform Incentive Payment (DSRIP) pools each made up close to 50% of the total in the later years of the waiver				</a:t>
            </a:r>
          </a:p>
          <a:p>
            <a:pPr lvl="1">
              <a:buFont typeface="Arial" panose="020B0604020202020204" pitchFamily="34" charset="0"/>
              <a:buChar char="•"/>
            </a:pPr>
            <a:r>
              <a:rPr lang="en-US" sz="1600" dirty="0"/>
              <a:t>A portion of the UC funds pool may be at risk					</a:t>
            </a:r>
          </a:p>
          <a:p>
            <a:pPr lvl="1">
              <a:buFont typeface="Arial" panose="020B0604020202020204" pitchFamily="34" charset="0"/>
              <a:buChar char="•"/>
            </a:pPr>
            <a:r>
              <a:rPr lang="en-US" sz="1600" dirty="0"/>
              <a:t>In 2016, the Centers for Medicare and Medicaid Services (CMS) granted Texas a 15-month extension of its waiver through December 31, 2017						</a:t>
            </a:r>
          </a:p>
          <a:p>
            <a:pPr lvl="1">
              <a:buFont typeface="Arial" panose="020B0604020202020204" pitchFamily="34" charset="0"/>
              <a:buChar char="•"/>
            </a:pPr>
            <a:r>
              <a:rPr lang="en-US" sz="1600" dirty="0"/>
              <a:t>Subsequently, the Texas Health and Human Services Commission submitted a request to CMS for a 21-month extension of the 1115 waiver that would take funding through Sept. 30, 2019. The request is to continue level funding for both the DSRIP and UC pools consistent with the current 15-month extension mentioned above. This additional extension would allow time to adjust to changes in existing federal health care law and an additional Texas legislative session from January to May 2019. </a:t>
            </a:r>
          </a:p>
        </p:txBody>
      </p:sp>
    </p:spTree>
    <p:extLst>
      <p:ext uri="{BB962C8B-B14F-4D97-AF65-F5344CB8AC3E}">
        <p14:creationId xmlns:p14="http://schemas.microsoft.com/office/powerpoint/2010/main" val="420751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JPS connection:  a community resource</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19</a:t>
            </a:fld>
            <a:endParaRPr lang="en-US" dirty="0">
              <a:solidFill>
                <a:srgbClr val="000000">
                  <a:tint val="75000"/>
                </a:srgbClr>
              </a:solidFill>
            </a:endParaRPr>
          </a:p>
        </p:txBody>
      </p:sp>
      <p:sp>
        <p:nvSpPr>
          <p:cNvPr id="5" name="Content Placeholder 4"/>
          <p:cNvSpPr>
            <a:spLocks noGrp="1"/>
          </p:cNvSpPr>
          <p:nvPr>
            <p:ph idx="1"/>
          </p:nvPr>
        </p:nvSpPr>
        <p:spPr>
          <a:xfrm>
            <a:off x="808382" y="954157"/>
            <a:ext cx="7487479" cy="4770781"/>
          </a:xfrm>
        </p:spPr>
        <p:txBody>
          <a:bodyPr/>
          <a:lstStyle/>
          <a:p>
            <a:pPr>
              <a:buFont typeface="Arial" panose="020B0604020202020204" pitchFamily="34" charset="0"/>
              <a:buChar char="•"/>
            </a:pPr>
            <a:r>
              <a:rPr lang="en-US" sz="2400" dirty="0"/>
              <a:t>Based upon FY2016 internal data, JPS Connection is a significant payer category across the key service lines of business, accounting for:</a:t>
            </a:r>
          </a:p>
          <a:p>
            <a:pPr lvl="1">
              <a:buFont typeface="Arial" panose="020B0604020202020204" pitchFamily="34" charset="0"/>
              <a:buChar char="•"/>
            </a:pPr>
            <a:r>
              <a:rPr lang="en-US" sz="2000" dirty="0"/>
              <a:t>13.4% of acute inpatient services</a:t>
            </a:r>
          </a:p>
          <a:p>
            <a:pPr lvl="1">
              <a:buFont typeface="Arial" panose="020B0604020202020204" pitchFamily="34" charset="0"/>
              <a:buChar char="•"/>
            </a:pPr>
            <a:r>
              <a:rPr lang="en-US" sz="2000" dirty="0"/>
              <a:t>12.7% of psychiatric inpatient services</a:t>
            </a:r>
          </a:p>
          <a:p>
            <a:pPr lvl="1">
              <a:buFont typeface="Arial" panose="020B0604020202020204" pitchFamily="34" charset="0"/>
              <a:buChar char="•"/>
            </a:pPr>
            <a:r>
              <a:rPr lang="en-US" sz="2000" dirty="0"/>
              <a:t>14.4% of emergency services</a:t>
            </a:r>
          </a:p>
          <a:p>
            <a:pPr lvl="1">
              <a:buFont typeface="Arial" panose="020B0604020202020204" pitchFamily="34" charset="0"/>
              <a:buChar char="•"/>
            </a:pPr>
            <a:r>
              <a:rPr lang="en-US" sz="2000" dirty="0"/>
              <a:t>33.7% of non-ER outpatient services</a:t>
            </a:r>
          </a:p>
          <a:p>
            <a:pPr lvl="1">
              <a:buFont typeface="Arial" panose="020B0604020202020204" pitchFamily="34" charset="0"/>
              <a:buChar char="•"/>
            </a:pPr>
            <a:r>
              <a:rPr lang="en-US" sz="2000" dirty="0"/>
              <a:t>28.2% of clinic services</a:t>
            </a:r>
          </a:p>
          <a:p>
            <a:pPr lvl="1">
              <a:buFont typeface="Arial" panose="020B0604020202020204" pitchFamily="34" charset="0"/>
              <a:buChar char="•"/>
            </a:pPr>
            <a:r>
              <a:rPr lang="en-US" sz="2000" dirty="0"/>
              <a:t>12.6% of outpatient pharmacy</a:t>
            </a:r>
          </a:p>
          <a:p>
            <a:pPr>
              <a:buFont typeface="Arial" panose="020B0604020202020204" pitchFamily="34" charset="0"/>
              <a:buChar char="•"/>
            </a:pPr>
            <a:r>
              <a:rPr lang="en-US" sz="2400" dirty="0"/>
              <a:t>JPS Connection reflects JPS’ commitment to serving Tarrant County, and it conceivably could do more if funding were available through community partnerships, grants, or other revenue sources</a:t>
            </a:r>
          </a:p>
        </p:txBody>
      </p:sp>
    </p:spTree>
    <p:extLst>
      <p:ext uri="{BB962C8B-B14F-4D97-AF65-F5344CB8AC3E}">
        <p14:creationId xmlns:p14="http://schemas.microsoft.com/office/powerpoint/2010/main" val="385631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approach to financial perspectives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9436403"/>
              </p:ext>
            </p:extLst>
          </p:nvPr>
        </p:nvGraphicFramePr>
        <p:xfrm>
          <a:off x="795521" y="1203573"/>
          <a:ext cx="7407965" cy="4717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64422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The delicate financial balance for public health systems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20</a:t>
            </a:fld>
            <a:endParaRPr lang="en-US" dirty="0">
              <a:solidFill>
                <a:srgbClr val="000000">
                  <a:tint val="75000"/>
                </a:srgbClr>
              </a:solidFill>
            </a:endParaRPr>
          </a:p>
        </p:txBody>
      </p:sp>
      <p:sp>
        <p:nvSpPr>
          <p:cNvPr id="6" name="Content Placeholder 5"/>
          <p:cNvSpPr>
            <a:spLocks noGrp="1"/>
          </p:cNvSpPr>
          <p:nvPr>
            <p:ph idx="1"/>
          </p:nvPr>
        </p:nvSpPr>
        <p:spPr>
          <a:xfrm>
            <a:off x="628650" y="1132304"/>
            <a:ext cx="7956889" cy="4856120"/>
          </a:xfrm>
        </p:spPr>
        <p:txBody>
          <a:bodyPr/>
          <a:lstStyle/>
          <a:p>
            <a:pPr>
              <a:buFont typeface="Arial" panose="020B0604020202020204" pitchFamily="34" charset="0"/>
              <a:buChar char="•"/>
            </a:pPr>
            <a:r>
              <a:rPr lang="en-US" dirty="0"/>
              <a:t>Public health systems fill the care gaps									</a:t>
            </a:r>
          </a:p>
          <a:p>
            <a:pPr>
              <a:buFont typeface="Arial" panose="020B0604020202020204" pitchFamily="34" charset="0"/>
              <a:buChar char="•"/>
            </a:pPr>
            <a:r>
              <a:rPr lang="en-US" dirty="0"/>
              <a:t>JPS percentages of Tarrant County payer mix									</a:t>
            </a:r>
          </a:p>
          <a:p>
            <a:pPr>
              <a:buFont typeface="Arial" panose="020B0604020202020204" pitchFamily="34" charset="0"/>
              <a:buChar char="•"/>
            </a:pPr>
            <a:r>
              <a:rPr lang="en-US" dirty="0"/>
              <a:t>Serving the uninsured and underinsured										</a:t>
            </a:r>
          </a:p>
          <a:p>
            <a:pPr>
              <a:buFont typeface="Arial" panose="020B0604020202020204" pitchFamily="34" charset="0"/>
              <a:buChar char="•"/>
            </a:pPr>
            <a:r>
              <a:rPr lang="en-US" dirty="0"/>
              <a:t>Public health systems need help in covering costs							</a:t>
            </a:r>
          </a:p>
          <a:p>
            <a:pPr>
              <a:buFont typeface="Arial" panose="020B0604020202020204" pitchFamily="34" charset="0"/>
              <a:buChar char="•"/>
            </a:pPr>
            <a:r>
              <a:rPr lang="en-US" dirty="0"/>
              <a:t>Leveraging capabilities for population health </a:t>
            </a:r>
          </a:p>
        </p:txBody>
      </p:sp>
    </p:spTree>
    <p:extLst>
      <p:ext uri="{BB962C8B-B14F-4D97-AF65-F5344CB8AC3E}">
        <p14:creationId xmlns:p14="http://schemas.microsoft.com/office/powerpoint/2010/main" val="238609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systems fill the care gaps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21</a:t>
            </a:fld>
            <a:endParaRPr lang="en-US" dirty="0">
              <a:solidFill>
                <a:srgbClr val="000000">
                  <a:tint val="75000"/>
                </a:srgbClr>
              </a:solidFill>
            </a:endParaRPr>
          </a:p>
        </p:txBody>
      </p:sp>
      <p:pic>
        <p:nvPicPr>
          <p:cNvPr id="5" name="Picture 4"/>
          <p:cNvPicPr>
            <a:picLocks noChangeAspect="1"/>
          </p:cNvPicPr>
          <p:nvPr/>
        </p:nvPicPr>
        <p:blipFill>
          <a:blip r:embed="rId2"/>
          <a:stretch>
            <a:fillRect/>
          </a:stretch>
        </p:blipFill>
        <p:spPr>
          <a:xfrm>
            <a:off x="1342818" y="840167"/>
            <a:ext cx="6584103" cy="4566284"/>
          </a:xfrm>
          <a:prstGeom prst="rect">
            <a:avLst/>
          </a:prstGeom>
        </p:spPr>
      </p:pic>
      <p:sp>
        <p:nvSpPr>
          <p:cNvPr id="7" name="TextBox 6"/>
          <p:cNvSpPr txBox="1"/>
          <p:nvPr/>
        </p:nvSpPr>
        <p:spPr>
          <a:xfrm>
            <a:off x="1342818" y="5589013"/>
            <a:ext cx="6584103" cy="584775"/>
          </a:xfrm>
          <a:prstGeom prst="rect">
            <a:avLst/>
          </a:prstGeom>
          <a:solidFill>
            <a:srgbClr val="FFFF99"/>
          </a:solidFill>
          <a:ln>
            <a:solidFill>
              <a:schemeClr val="tx1"/>
            </a:solidFill>
          </a:ln>
        </p:spPr>
        <p:txBody>
          <a:bodyPr wrap="square" rtlCol="0">
            <a:spAutoFit/>
          </a:bodyPr>
          <a:lstStyle/>
          <a:p>
            <a:r>
              <a:rPr lang="en-US" sz="1600" dirty="0"/>
              <a:t>Categories with high unfunded costs in Tarrant County are amongst the key service lines provided by JPS.</a:t>
            </a:r>
          </a:p>
        </p:txBody>
      </p:sp>
    </p:spTree>
    <p:extLst>
      <p:ext uri="{BB962C8B-B14F-4D97-AF65-F5344CB8AC3E}">
        <p14:creationId xmlns:p14="http://schemas.microsoft.com/office/powerpoint/2010/main" val="7448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94" y="250826"/>
            <a:ext cx="7646894" cy="517743"/>
          </a:xfrm>
        </p:spPr>
        <p:txBody>
          <a:bodyPr>
            <a:noAutofit/>
          </a:bodyPr>
          <a:lstStyle/>
          <a:p>
            <a:r>
              <a:rPr lang="en-US" dirty="0"/>
              <a:t>JPS percentages of Tarrant county payer categories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22</a:t>
            </a:fld>
            <a:endParaRPr lang="en-US" dirty="0">
              <a:solidFill>
                <a:srgbClr val="000000">
                  <a:tint val="75000"/>
                </a:srgb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2606735"/>
              </p:ext>
            </p:extLst>
          </p:nvPr>
        </p:nvGraphicFramePr>
        <p:xfrm>
          <a:off x="675860" y="2149025"/>
          <a:ext cx="7759927" cy="3484501"/>
        </p:xfrm>
        <a:graphic>
          <a:graphicData uri="http://schemas.openxmlformats.org/drawingml/2006/table">
            <a:tbl>
              <a:tblPr firstRow="1" bandRow="1">
                <a:tableStyleId>{5C22544A-7EE6-4342-B048-85BDC9FD1C3A}</a:tableStyleId>
              </a:tblPr>
              <a:tblGrid>
                <a:gridCol w="3499329">
                  <a:extLst>
                    <a:ext uri="{9D8B030D-6E8A-4147-A177-3AD203B41FA5}">
                      <a16:colId xmlns:a16="http://schemas.microsoft.com/office/drawing/2014/main" val="882907676"/>
                    </a:ext>
                  </a:extLst>
                </a:gridCol>
                <a:gridCol w="4260598">
                  <a:extLst>
                    <a:ext uri="{9D8B030D-6E8A-4147-A177-3AD203B41FA5}">
                      <a16:colId xmlns:a16="http://schemas.microsoft.com/office/drawing/2014/main" val="1274241710"/>
                    </a:ext>
                  </a:extLst>
                </a:gridCol>
              </a:tblGrid>
              <a:tr h="558421">
                <a:tc>
                  <a:txBody>
                    <a:bodyPr/>
                    <a:lstStyle/>
                    <a:p>
                      <a:pPr algn="ctr"/>
                      <a:r>
                        <a:rPr lang="en-US" sz="1800" dirty="0"/>
                        <a:t>Revenue Category</a:t>
                      </a:r>
                    </a:p>
                  </a:txBody>
                  <a:tcPr anchor="ctr"/>
                </a:tc>
                <a:tc>
                  <a:txBody>
                    <a:bodyPr/>
                    <a:lstStyle/>
                    <a:p>
                      <a:pPr algn="ctr"/>
                      <a:r>
                        <a:rPr lang="en-US" sz="1800" dirty="0"/>
                        <a:t>JPS Percentage of Tarrant County Total *</a:t>
                      </a:r>
                    </a:p>
                  </a:txBody>
                  <a:tcPr anchor="ctr"/>
                </a:tc>
                <a:extLst>
                  <a:ext uri="{0D108BD9-81ED-4DB2-BD59-A6C34878D82A}">
                    <a16:rowId xmlns:a16="http://schemas.microsoft.com/office/drawing/2014/main" val="2261654852"/>
                  </a:ext>
                </a:extLst>
              </a:tr>
              <a:tr h="340743">
                <a:tc>
                  <a:txBody>
                    <a:bodyPr/>
                    <a:lstStyle/>
                    <a:p>
                      <a:pPr algn="l"/>
                      <a:r>
                        <a:rPr lang="en-US" sz="1800" dirty="0"/>
                        <a:t>Inpatient -</a:t>
                      </a:r>
                      <a:r>
                        <a:rPr lang="en-US" sz="1800" baseline="0" dirty="0"/>
                        <a:t> Insured</a:t>
                      </a:r>
                      <a:endParaRPr lang="en-US" sz="1800" dirty="0"/>
                    </a:p>
                  </a:txBody>
                  <a:tcPr anchor="ctr"/>
                </a:tc>
                <a:tc>
                  <a:txBody>
                    <a:bodyPr/>
                    <a:lstStyle/>
                    <a:p>
                      <a:pPr algn="ctr"/>
                      <a:r>
                        <a:rPr lang="en-US" sz="1800" dirty="0"/>
                        <a:t>13.7%</a:t>
                      </a:r>
                    </a:p>
                  </a:txBody>
                  <a:tcPr anchor="ctr"/>
                </a:tc>
                <a:extLst>
                  <a:ext uri="{0D108BD9-81ED-4DB2-BD59-A6C34878D82A}">
                    <a16:rowId xmlns:a16="http://schemas.microsoft.com/office/drawing/2014/main" val="3388234117"/>
                  </a:ext>
                </a:extLst>
              </a:tr>
              <a:tr h="340743">
                <a:tc>
                  <a:txBody>
                    <a:bodyPr/>
                    <a:lstStyle/>
                    <a:p>
                      <a:pPr algn="l"/>
                      <a:r>
                        <a:rPr lang="en-US" sz="1800" dirty="0"/>
                        <a:t>Inpatient</a:t>
                      </a:r>
                      <a:r>
                        <a:rPr lang="en-US" sz="1800" baseline="0" dirty="0"/>
                        <a:t> – Medicare</a:t>
                      </a:r>
                      <a:endParaRPr lang="en-US" sz="1800" dirty="0"/>
                    </a:p>
                  </a:txBody>
                  <a:tcPr anchor="ctr"/>
                </a:tc>
                <a:tc>
                  <a:txBody>
                    <a:bodyPr/>
                    <a:lstStyle/>
                    <a:p>
                      <a:pPr algn="ctr"/>
                      <a:r>
                        <a:rPr lang="en-US" sz="1800" dirty="0"/>
                        <a:t>6.1%</a:t>
                      </a:r>
                    </a:p>
                  </a:txBody>
                  <a:tcPr anchor="ctr"/>
                </a:tc>
                <a:extLst>
                  <a:ext uri="{0D108BD9-81ED-4DB2-BD59-A6C34878D82A}">
                    <a16:rowId xmlns:a16="http://schemas.microsoft.com/office/drawing/2014/main" val="1950566383"/>
                  </a:ext>
                </a:extLst>
              </a:tr>
              <a:tr h="340743">
                <a:tc>
                  <a:txBody>
                    <a:bodyPr/>
                    <a:lstStyle/>
                    <a:p>
                      <a:pPr algn="l"/>
                      <a:r>
                        <a:rPr lang="en-US" sz="1800" dirty="0">
                          <a:solidFill>
                            <a:srgbClr val="FF0000"/>
                          </a:solidFill>
                        </a:rPr>
                        <a:t>Inpatient - Medicaid</a:t>
                      </a:r>
                    </a:p>
                  </a:txBody>
                  <a:tcPr anchor="ctr"/>
                </a:tc>
                <a:tc>
                  <a:txBody>
                    <a:bodyPr/>
                    <a:lstStyle/>
                    <a:p>
                      <a:pPr algn="ctr"/>
                      <a:r>
                        <a:rPr lang="en-US" sz="1800" dirty="0">
                          <a:solidFill>
                            <a:srgbClr val="FF0000"/>
                          </a:solidFill>
                        </a:rPr>
                        <a:t>21.7%</a:t>
                      </a:r>
                    </a:p>
                  </a:txBody>
                  <a:tcPr anchor="ctr"/>
                </a:tc>
                <a:extLst>
                  <a:ext uri="{0D108BD9-81ED-4DB2-BD59-A6C34878D82A}">
                    <a16:rowId xmlns:a16="http://schemas.microsoft.com/office/drawing/2014/main" val="2890620454"/>
                  </a:ext>
                </a:extLst>
              </a:tr>
              <a:tr h="340743">
                <a:tc>
                  <a:txBody>
                    <a:bodyPr/>
                    <a:lstStyle/>
                    <a:p>
                      <a:pPr algn="l"/>
                      <a:r>
                        <a:rPr lang="en-US" sz="1800" dirty="0">
                          <a:solidFill>
                            <a:srgbClr val="FF0000"/>
                          </a:solidFill>
                        </a:rPr>
                        <a:t>Inpatient - Uninsured</a:t>
                      </a:r>
                    </a:p>
                  </a:txBody>
                  <a:tcPr anchor="ctr"/>
                </a:tc>
                <a:tc>
                  <a:txBody>
                    <a:bodyPr/>
                    <a:lstStyle/>
                    <a:p>
                      <a:pPr algn="ctr"/>
                      <a:r>
                        <a:rPr lang="en-US" sz="1800" dirty="0">
                          <a:solidFill>
                            <a:srgbClr val="FF0000"/>
                          </a:solidFill>
                        </a:rPr>
                        <a:t>32.0%</a:t>
                      </a:r>
                    </a:p>
                  </a:txBody>
                  <a:tcPr anchor="ctr"/>
                </a:tc>
                <a:extLst>
                  <a:ext uri="{0D108BD9-81ED-4DB2-BD59-A6C34878D82A}">
                    <a16:rowId xmlns:a16="http://schemas.microsoft.com/office/drawing/2014/main" val="3582385962"/>
                  </a:ext>
                </a:extLst>
              </a:tr>
              <a:tr h="340743">
                <a:tc>
                  <a:txBody>
                    <a:bodyPr/>
                    <a:lstStyle/>
                    <a:p>
                      <a:pPr algn="l"/>
                      <a:r>
                        <a:rPr lang="en-US" sz="1800" dirty="0"/>
                        <a:t>Outpatient</a:t>
                      </a:r>
                      <a:r>
                        <a:rPr lang="en-US" sz="1800" baseline="0" dirty="0"/>
                        <a:t> – Insured</a:t>
                      </a:r>
                      <a:endParaRPr lang="en-US" sz="1800" dirty="0"/>
                    </a:p>
                  </a:txBody>
                  <a:tcPr anchor="ctr"/>
                </a:tc>
                <a:tc>
                  <a:txBody>
                    <a:bodyPr/>
                    <a:lstStyle/>
                    <a:p>
                      <a:pPr algn="ctr"/>
                      <a:r>
                        <a:rPr lang="en-US" sz="1800" dirty="0"/>
                        <a:t>18.5%</a:t>
                      </a:r>
                    </a:p>
                  </a:txBody>
                  <a:tcPr anchor="ctr"/>
                </a:tc>
                <a:extLst>
                  <a:ext uri="{0D108BD9-81ED-4DB2-BD59-A6C34878D82A}">
                    <a16:rowId xmlns:a16="http://schemas.microsoft.com/office/drawing/2014/main" val="2436666354"/>
                  </a:ext>
                </a:extLst>
              </a:tr>
              <a:tr h="340743">
                <a:tc>
                  <a:txBody>
                    <a:bodyPr/>
                    <a:lstStyle/>
                    <a:p>
                      <a:pPr algn="l"/>
                      <a:r>
                        <a:rPr lang="en-US" sz="1800" dirty="0"/>
                        <a:t>Outpatient - Medicare</a:t>
                      </a:r>
                    </a:p>
                  </a:txBody>
                  <a:tcPr anchor="ctr"/>
                </a:tc>
                <a:tc>
                  <a:txBody>
                    <a:bodyPr/>
                    <a:lstStyle/>
                    <a:p>
                      <a:pPr algn="ctr"/>
                      <a:r>
                        <a:rPr lang="en-US" sz="1800" dirty="0"/>
                        <a:t>8.9%</a:t>
                      </a:r>
                    </a:p>
                  </a:txBody>
                  <a:tcPr anchor="ctr"/>
                </a:tc>
                <a:extLst>
                  <a:ext uri="{0D108BD9-81ED-4DB2-BD59-A6C34878D82A}">
                    <a16:rowId xmlns:a16="http://schemas.microsoft.com/office/drawing/2014/main" val="766565307"/>
                  </a:ext>
                </a:extLst>
              </a:tr>
              <a:tr h="340743">
                <a:tc>
                  <a:txBody>
                    <a:bodyPr/>
                    <a:lstStyle/>
                    <a:p>
                      <a:pPr algn="l"/>
                      <a:r>
                        <a:rPr lang="en-US" sz="1800" dirty="0"/>
                        <a:t>Outpatient - Medicaid</a:t>
                      </a:r>
                    </a:p>
                  </a:txBody>
                  <a:tcPr anchor="ctr"/>
                </a:tc>
                <a:tc>
                  <a:txBody>
                    <a:bodyPr/>
                    <a:lstStyle/>
                    <a:p>
                      <a:pPr algn="ctr"/>
                      <a:r>
                        <a:rPr lang="en-US" sz="1800" dirty="0"/>
                        <a:t>8.6%</a:t>
                      </a:r>
                    </a:p>
                  </a:txBody>
                  <a:tcPr anchor="ctr"/>
                </a:tc>
                <a:extLst>
                  <a:ext uri="{0D108BD9-81ED-4DB2-BD59-A6C34878D82A}">
                    <a16:rowId xmlns:a16="http://schemas.microsoft.com/office/drawing/2014/main" val="601621190"/>
                  </a:ext>
                </a:extLst>
              </a:tr>
              <a:tr h="340743">
                <a:tc>
                  <a:txBody>
                    <a:bodyPr/>
                    <a:lstStyle/>
                    <a:p>
                      <a:pPr algn="l"/>
                      <a:r>
                        <a:rPr lang="en-US" sz="1800" dirty="0">
                          <a:solidFill>
                            <a:srgbClr val="FF0000"/>
                          </a:solidFill>
                        </a:rPr>
                        <a:t>Outpatient - Uninsured</a:t>
                      </a:r>
                    </a:p>
                  </a:txBody>
                  <a:tcPr anchor="ctr"/>
                </a:tc>
                <a:tc>
                  <a:txBody>
                    <a:bodyPr/>
                    <a:lstStyle/>
                    <a:p>
                      <a:pPr algn="ctr"/>
                      <a:r>
                        <a:rPr lang="en-US" sz="1800" dirty="0">
                          <a:solidFill>
                            <a:srgbClr val="FF0000"/>
                          </a:solidFill>
                        </a:rPr>
                        <a:t>39.8%</a:t>
                      </a:r>
                    </a:p>
                  </a:txBody>
                  <a:tcPr anchor="ctr"/>
                </a:tc>
                <a:extLst>
                  <a:ext uri="{0D108BD9-81ED-4DB2-BD59-A6C34878D82A}">
                    <a16:rowId xmlns:a16="http://schemas.microsoft.com/office/drawing/2014/main" val="1130205707"/>
                  </a:ext>
                </a:extLst>
              </a:tr>
            </a:tbl>
          </a:graphicData>
        </a:graphic>
      </p:graphicFrame>
      <p:sp>
        <p:nvSpPr>
          <p:cNvPr id="7" name="TextBox 6"/>
          <p:cNvSpPr txBox="1"/>
          <p:nvPr/>
        </p:nvSpPr>
        <p:spPr>
          <a:xfrm>
            <a:off x="675860" y="5771806"/>
            <a:ext cx="7342094" cy="338554"/>
          </a:xfrm>
          <a:prstGeom prst="rect">
            <a:avLst/>
          </a:prstGeom>
          <a:noFill/>
          <a:ln>
            <a:noFill/>
          </a:ln>
        </p:spPr>
        <p:txBody>
          <a:bodyPr wrap="square" rtlCol="0">
            <a:spAutoFit/>
          </a:bodyPr>
          <a:lstStyle/>
          <a:p>
            <a:r>
              <a:rPr lang="en-US" sz="1600" dirty="0"/>
              <a:t>* Based upon DFW Hospital Council database, 12 months ending 9-30-2016</a:t>
            </a:r>
          </a:p>
        </p:txBody>
      </p:sp>
      <p:sp>
        <p:nvSpPr>
          <p:cNvPr id="9" name="TextBox 8"/>
          <p:cNvSpPr txBox="1"/>
          <p:nvPr/>
        </p:nvSpPr>
        <p:spPr>
          <a:xfrm>
            <a:off x="675860" y="995082"/>
            <a:ext cx="7759927" cy="1015663"/>
          </a:xfrm>
          <a:prstGeom prst="rect">
            <a:avLst/>
          </a:prstGeom>
          <a:solidFill>
            <a:srgbClr val="FFFF99"/>
          </a:solidFill>
          <a:ln>
            <a:solidFill>
              <a:schemeClr val="tx1"/>
            </a:solidFill>
          </a:ln>
        </p:spPr>
        <p:txBody>
          <a:bodyPr wrap="square" rtlCol="0">
            <a:spAutoFit/>
          </a:bodyPr>
          <a:lstStyle/>
          <a:p>
            <a:r>
              <a:rPr lang="en-US" sz="2000" b="1" dirty="0"/>
              <a:t>As the safety net for Tarrant County’s vulnerable populations, JPS serves high percentages of the inpatient Medicaid, inpatient uninsured, and outpatient insured services provided within Tarrant County.</a:t>
            </a:r>
          </a:p>
        </p:txBody>
      </p:sp>
    </p:spTree>
    <p:extLst>
      <p:ext uri="{BB962C8B-B14F-4D97-AF65-F5344CB8AC3E}">
        <p14:creationId xmlns:p14="http://schemas.microsoft.com/office/powerpoint/2010/main" val="391146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Serving the uninsured and underinsured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3902549"/>
              </p:ext>
            </p:extLst>
          </p:nvPr>
        </p:nvGraphicFramePr>
        <p:xfrm>
          <a:off x="708210" y="3110816"/>
          <a:ext cx="7807140" cy="2227095"/>
        </p:xfrm>
        <a:graphic>
          <a:graphicData uri="http://schemas.openxmlformats.org/drawingml/2006/table">
            <a:tbl>
              <a:tblPr firstRow="1" bandRow="1">
                <a:tableStyleId>{5C22544A-7EE6-4342-B048-85BDC9FD1C3A}</a:tableStyleId>
              </a:tblPr>
              <a:tblGrid>
                <a:gridCol w="1951785">
                  <a:extLst>
                    <a:ext uri="{9D8B030D-6E8A-4147-A177-3AD203B41FA5}">
                      <a16:colId xmlns:a16="http://schemas.microsoft.com/office/drawing/2014/main" val="1875886737"/>
                    </a:ext>
                  </a:extLst>
                </a:gridCol>
                <a:gridCol w="1951785">
                  <a:extLst>
                    <a:ext uri="{9D8B030D-6E8A-4147-A177-3AD203B41FA5}">
                      <a16:colId xmlns:a16="http://schemas.microsoft.com/office/drawing/2014/main" val="2833966809"/>
                    </a:ext>
                  </a:extLst>
                </a:gridCol>
                <a:gridCol w="1951785">
                  <a:extLst>
                    <a:ext uri="{9D8B030D-6E8A-4147-A177-3AD203B41FA5}">
                      <a16:colId xmlns:a16="http://schemas.microsoft.com/office/drawing/2014/main" val="1200335199"/>
                    </a:ext>
                  </a:extLst>
                </a:gridCol>
                <a:gridCol w="1951785">
                  <a:extLst>
                    <a:ext uri="{9D8B030D-6E8A-4147-A177-3AD203B41FA5}">
                      <a16:colId xmlns:a16="http://schemas.microsoft.com/office/drawing/2014/main" val="1503388480"/>
                    </a:ext>
                  </a:extLst>
                </a:gridCol>
              </a:tblGrid>
              <a:tr h="372895">
                <a:tc>
                  <a:txBody>
                    <a:bodyPr/>
                    <a:lstStyle/>
                    <a:p>
                      <a:pPr algn="ctr"/>
                      <a:r>
                        <a:rPr lang="en-US" dirty="0"/>
                        <a:t>Payer</a:t>
                      </a:r>
                      <a:r>
                        <a:rPr lang="en-US" baseline="0" dirty="0"/>
                        <a:t> Category</a:t>
                      </a:r>
                      <a:endParaRPr lang="en-US" dirty="0"/>
                    </a:p>
                  </a:txBody>
                  <a:tcPr anchor="ctr"/>
                </a:tc>
                <a:tc>
                  <a:txBody>
                    <a:bodyPr/>
                    <a:lstStyle/>
                    <a:p>
                      <a:pPr algn="ctr"/>
                      <a:r>
                        <a:rPr lang="en-US" dirty="0"/>
                        <a:t>Inpatient</a:t>
                      </a:r>
                    </a:p>
                  </a:txBody>
                  <a:tcPr anchor="ctr"/>
                </a:tc>
                <a:tc>
                  <a:txBody>
                    <a:bodyPr/>
                    <a:lstStyle/>
                    <a:p>
                      <a:pPr algn="ctr"/>
                      <a:r>
                        <a:rPr lang="en-US" dirty="0"/>
                        <a:t>Mental Health</a:t>
                      </a:r>
                    </a:p>
                  </a:txBody>
                  <a:tcPr anchor="ctr"/>
                </a:tc>
                <a:tc>
                  <a:txBody>
                    <a:bodyPr/>
                    <a:lstStyle/>
                    <a:p>
                      <a:pPr algn="ctr"/>
                      <a:r>
                        <a:rPr lang="en-US" dirty="0"/>
                        <a:t>Emergency Dept.</a:t>
                      </a:r>
                    </a:p>
                  </a:txBody>
                  <a:tcPr anchor="ctr"/>
                </a:tc>
                <a:extLst>
                  <a:ext uri="{0D108BD9-81ED-4DB2-BD59-A6C34878D82A}">
                    <a16:rowId xmlns:a16="http://schemas.microsoft.com/office/drawing/2014/main" val="2585259578"/>
                  </a:ext>
                </a:extLst>
              </a:tr>
              <a:tr h="370840">
                <a:tc>
                  <a:txBody>
                    <a:bodyPr/>
                    <a:lstStyle/>
                    <a:p>
                      <a:r>
                        <a:rPr lang="en-US" dirty="0"/>
                        <a:t>Medicaid</a:t>
                      </a:r>
                    </a:p>
                  </a:txBody>
                  <a:tcPr anchor="ctr"/>
                </a:tc>
                <a:tc>
                  <a:txBody>
                    <a:bodyPr/>
                    <a:lstStyle/>
                    <a:p>
                      <a:pPr algn="ctr"/>
                      <a:r>
                        <a:rPr lang="en-US" dirty="0"/>
                        <a:t>31.4%</a:t>
                      </a:r>
                    </a:p>
                  </a:txBody>
                  <a:tcPr anchor="ctr"/>
                </a:tc>
                <a:tc>
                  <a:txBody>
                    <a:bodyPr/>
                    <a:lstStyle/>
                    <a:p>
                      <a:pPr algn="ctr"/>
                      <a:r>
                        <a:rPr lang="en-US" dirty="0"/>
                        <a:t>20.9%</a:t>
                      </a:r>
                    </a:p>
                  </a:txBody>
                  <a:tcPr anchor="ctr"/>
                </a:tc>
                <a:tc>
                  <a:txBody>
                    <a:bodyPr/>
                    <a:lstStyle/>
                    <a:p>
                      <a:pPr algn="ctr"/>
                      <a:r>
                        <a:rPr lang="en-US" dirty="0"/>
                        <a:t>17.6%</a:t>
                      </a:r>
                    </a:p>
                  </a:txBody>
                  <a:tcPr anchor="ctr"/>
                </a:tc>
                <a:extLst>
                  <a:ext uri="{0D108BD9-81ED-4DB2-BD59-A6C34878D82A}">
                    <a16:rowId xmlns:a16="http://schemas.microsoft.com/office/drawing/2014/main" val="614677225"/>
                  </a:ext>
                </a:extLst>
              </a:tr>
              <a:tr h="370840">
                <a:tc>
                  <a:txBody>
                    <a:bodyPr/>
                    <a:lstStyle/>
                    <a:p>
                      <a:r>
                        <a:rPr lang="en-US" dirty="0"/>
                        <a:t>JPS Connection</a:t>
                      </a:r>
                    </a:p>
                  </a:txBody>
                  <a:tcPr anchor="ctr"/>
                </a:tc>
                <a:tc>
                  <a:txBody>
                    <a:bodyPr/>
                    <a:lstStyle/>
                    <a:p>
                      <a:pPr algn="ctr"/>
                      <a:r>
                        <a:rPr lang="en-US" dirty="0"/>
                        <a:t>13.4%</a:t>
                      </a:r>
                    </a:p>
                  </a:txBody>
                  <a:tcPr anchor="ctr"/>
                </a:tc>
                <a:tc>
                  <a:txBody>
                    <a:bodyPr/>
                    <a:lstStyle/>
                    <a:p>
                      <a:pPr algn="ctr"/>
                      <a:r>
                        <a:rPr lang="en-US" dirty="0"/>
                        <a:t>12.7%</a:t>
                      </a:r>
                    </a:p>
                  </a:txBody>
                  <a:tcPr anchor="ctr"/>
                </a:tc>
                <a:tc>
                  <a:txBody>
                    <a:bodyPr/>
                    <a:lstStyle/>
                    <a:p>
                      <a:pPr algn="ctr"/>
                      <a:r>
                        <a:rPr lang="en-US" dirty="0"/>
                        <a:t>14.4%</a:t>
                      </a:r>
                    </a:p>
                  </a:txBody>
                  <a:tcPr anchor="ctr"/>
                </a:tc>
                <a:extLst>
                  <a:ext uri="{0D108BD9-81ED-4DB2-BD59-A6C34878D82A}">
                    <a16:rowId xmlns:a16="http://schemas.microsoft.com/office/drawing/2014/main" val="272649524"/>
                  </a:ext>
                </a:extLst>
              </a:tr>
              <a:tr h="370840">
                <a:tc>
                  <a:txBody>
                    <a:bodyPr/>
                    <a:lstStyle/>
                    <a:p>
                      <a:r>
                        <a:rPr lang="en-US" dirty="0"/>
                        <a:t>Self-Pay</a:t>
                      </a:r>
                    </a:p>
                  </a:txBody>
                  <a:tcPr anchor="ctr"/>
                </a:tc>
                <a:tc>
                  <a:txBody>
                    <a:bodyPr/>
                    <a:lstStyle/>
                    <a:p>
                      <a:pPr algn="ctr"/>
                      <a:r>
                        <a:rPr lang="en-US" dirty="0"/>
                        <a:t>16.4%</a:t>
                      </a:r>
                    </a:p>
                  </a:txBody>
                  <a:tcPr anchor="ctr"/>
                </a:tc>
                <a:tc>
                  <a:txBody>
                    <a:bodyPr/>
                    <a:lstStyle/>
                    <a:p>
                      <a:pPr algn="ctr"/>
                      <a:r>
                        <a:rPr lang="en-US" dirty="0"/>
                        <a:t>31.2%</a:t>
                      </a:r>
                    </a:p>
                  </a:txBody>
                  <a:tcPr anchor="ctr"/>
                </a:tc>
                <a:tc>
                  <a:txBody>
                    <a:bodyPr/>
                    <a:lstStyle/>
                    <a:p>
                      <a:pPr algn="ctr"/>
                      <a:r>
                        <a:rPr lang="en-US" dirty="0"/>
                        <a:t>40.6%</a:t>
                      </a:r>
                    </a:p>
                  </a:txBody>
                  <a:tcPr anchor="ctr"/>
                </a:tc>
                <a:extLst>
                  <a:ext uri="{0D108BD9-81ED-4DB2-BD59-A6C34878D82A}">
                    <a16:rowId xmlns:a16="http://schemas.microsoft.com/office/drawing/2014/main" val="1205365175"/>
                  </a:ext>
                </a:extLst>
              </a:tr>
              <a:tr h="370840">
                <a:tc>
                  <a:txBody>
                    <a:bodyPr/>
                    <a:lstStyle/>
                    <a:p>
                      <a:r>
                        <a:rPr lang="en-US" dirty="0"/>
                        <a:t>Other Government</a:t>
                      </a:r>
                    </a:p>
                  </a:txBody>
                  <a:tcPr anchor="ctr"/>
                </a:tc>
                <a:tc>
                  <a:txBody>
                    <a:bodyPr/>
                    <a:lstStyle/>
                    <a:p>
                      <a:pPr algn="ctr"/>
                      <a:r>
                        <a:rPr lang="en-US" dirty="0"/>
                        <a:t>4.5%</a:t>
                      </a:r>
                    </a:p>
                  </a:txBody>
                  <a:tcPr anchor="ctr"/>
                </a:tc>
                <a:tc>
                  <a:txBody>
                    <a:bodyPr/>
                    <a:lstStyle/>
                    <a:p>
                      <a:pPr algn="ctr"/>
                      <a:r>
                        <a:rPr lang="en-US" dirty="0"/>
                        <a:t>13.3%</a:t>
                      </a:r>
                    </a:p>
                  </a:txBody>
                  <a:tcPr anchor="ctr"/>
                </a:tc>
                <a:tc>
                  <a:txBody>
                    <a:bodyPr/>
                    <a:lstStyle/>
                    <a:p>
                      <a:pPr algn="ctr"/>
                      <a:r>
                        <a:rPr lang="en-US" dirty="0"/>
                        <a:t>2.4%</a:t>
                      </a:r>
                    </a:p>
                  </a:txBody>
                  <a:tcPr anchor="ctr"/>
                </a:tc>
                <a:extLst>
                  <a:ext uri="{0D108BD9-81ED-4DB2-BD59-A6C34878D82A}">
                    <a16:rowId xmlns:a16="http://schemas.microsoft.com/office/drawing/2014/main" val="3063033000"/>
                  </a:ext>
                </a:extLst>
              </a:tr>
              <a:tr h="370840">
                <a:tc>
                  <a:txBody>
                    <a:bodyPr/>
                    <a:lstStyle/>
                    <a:p>
                      <a:pPr algn="ctr"/>
                      <a:r>
                        <a:rPr lang="en-US" b="1" dirty="0"/>
                        <a:t>Total</a:t>
                      </a:r>
                    </a:p>
                  </a:txBody>
                  <a:tcPr anchor="ctr"/>
                </a:tc>
                <a:tc>
                  <a:txBody>
                    <a:bodyPr/>
                    <a:lstStyle/>
                    <a:p>
                      <a:pPr algn="ctr"/>
                      <a:r>
                        <a:rPr lang="en-US" b="1" dirty="0"/>
                        <a:t>65.7%</a:t>
                      </a:r>
                    </a:p>
                  </a:txBody>
                  <a:tcPr anchor="ctr"/>
                </a:tc>
                <a:tc>
                  <a:txBody>
                    <a:bodyPr/>
                    <a:lstStyle/>
                    <a:p>
                      <a:pPr algn="ctr"/>
                      <a:r>
                        <a:rPr lang="en-US" b="1" dirty="0"/>
                        <a:t>78.1%</a:t>
                      </a:r>
                    </a:p>
                  </a:txBody>
                  <a:tcPr anchor="ctr"/>
                </a:tc>
                <a:tc>
                  <a:txBody>
                    <a:bodyPr/>
                    <a:lstStyle/>
                    <a:p>
                      <a:pPr algn="ctr"/>
                      <a:r>
                        <a:rPr lang="en-US" b="1" dirty="0"/>
                        <a:t>75.0%</a:t>
                      </a:r>
                    </a:p>
                  </a:txBody>
                  <a:tcPr anchor="ctr"/>
                </a:tc>
                <a:extLst>
                  <a:ext uri="{0D108BD9-81ED-4DB2-BD59-A6C34878D82A}">
                    <a16:rowId xmlns:a16="http://schemas.microsoft.com/office/drawing/2014/main" val="2322118799"/>
                  </a:ext>
                </a:extLst>
              </a:tr>
            </a:tbl>
          </a:graphicData>
        </a:graphic>
      </p:graphicFrame>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23</a:t>
            </a:fld>
            <a:endParaRPr lang="en-US" dirty="0">
              <a:solidFill>
                <a:srgbClr val="000000">
                  <a:tint val="75000"/>
                </a:srgbClr>
              </a:solidFill>
            </a:endParaRPr>
          </a:p>
        </p:txBody>
      </p:sp>
      <p:sp>
        <p:nvSpPr>
          <p:cNvPr id="8" name="TextBox 7"/>
          <p:cNvSpPr txBox="1"/>
          <p:nvPr/>
        </p:nvSpPr>
        <p:spPr>
          <a:xfrm>
            <a:off x="708212" y="2713464"/>
            <a:ext cx="7807138" cy="369332"/>
          </a:xfrm>
          <a:prstGeom prst="rect">
            <a:avLst/>
          </a:prstGeom>
          <a:solidFill>
            <a:schemeClr val="tx1"/>
          </a:solidFill>
          <a:ln>
            <a:solidFill>
              <a:schemeClr val="tx1"/>
            </a:solidFill>
          </a:ln>
        </p:spPr>
        <p:txBody>
          <a:bodyPr wrap="square" rtlCol="0">
            <a:spAutoFit/>
          </a:bodyPr>
          <a:lstStyle/>
          <a:p>
            <a:pPr algn="ctr"/>
            <a:r>
              <a:rPr lang="en-US" b="1" dirty="0">
                <a:solidFill>
                  <a:schemeClr val="bg1"/>
                </a:solidFill>
              </a:rPr>
              <a:t>JPS Payer Mix Snapshot for Inpatient, Mental Health, &amp; Emergency Dept. *</a:t>
            </a:r>
          </a:p>
        </p:txBody>
      </p:sp>
      <p:sp>
        <p:nvSpPr>
          <p:cNvPr id="9" name="TextBox 8"/>
          <p:cNvSpPr txBox="1"/>
          <p:nvPr/>
        </p:nvSpPr>
        <p:spPr>
          <a:xfrm>
            <a:off x="708210" y="5662465"/>
            <a:ext cx="7807140" cy="369332"/>
          </a:xfrm>
          <a:prstGeom prst="rect">
            <a:avLst/>
          </a:prstGeom>
          <a:noFill/>
        </p:spPr>
        <p:txBody>
          <a:bodyPr wrap="square" rtlCol="0">
            <a:spAutoFit/>
          </a:bodyPr>
          <a:lstStyle/>
          <a:p>
            <a:r>
              <a:rPr lang="en-US" b="1" dirty="0"/>
              <a:t>* Source:  JPS Health Network, Income Detail FY2013-FY2016</a:t>
            </a:r>
          </a:p>
        </p:txBody>
      </p:sp>
      <p:sp>
        <p:nvSpPr>
          <p:cNvPr id="10" name="TextBox 9"/>
          <p:cNvSpPr txBox="1"/>
          <p:nvPr/>
        </p:nvSpPr>
        <p:spPr>
          <a:xfrm>
            <a:off x="708212" y="1107402"/>
            <a:ext cx="7807138" cy="1200329"/>
          </a:xfrm>
          <a:prstGeom prst="rect">
            <a:avLst/>
          </a:prstGeom>
          <a:solidFill>
            <a:srgbClr val="FFFF99"/>
          </a:solidFill>
          <a:ln>
            <a:solidFill>
              <a:schemeClr val="tx1"/>
            </a:solidFill>
          </a:ln>
        </p:spPr>
        <p:txBody>
          <a:bodyPr wrap="square" rtlCol="0">
            <a:spAutoFit/>
          </a:bodyPr>
          <a:lstStyle/>
          <a:p>
            <a:r>
              <a:rPr lang="en-US" sz="2400" b="1" dirty="0"/>
              <a:t>High percentages of JPS Inpatient, Mental Health, and Emergency Department services are rendered on behalf of uninsured or underinsured patients.</a:t>
            </a:r>
          </a:p>
        </p:txBody>
      </p:sp>
    </p:spTree>
    <p:extLst>
      <p:ext uri="{BB962C8B-B14F-4D97-AF65-F5344CB8AC3E}">
        <p14:creationId xmlns:p14="http://schemas.microsoft.com/office/powerpoint/2010/main" val="3659887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98" y="125506"/>
            <a:ext cx="7738152" cy="643063"/>
          </a:xfrm>
        </p:spPr>
        <p:txBody>
          <a:bodyPr>
            <a:noAutofit/>
          </a:bodyPr>
          <a:lstStyle/>
          <a:p>
            <a:r>
              <a:rPr lang="en-US" dirty="0"/>
              <a:t>Like other public health systems, JPS emergency care disproportionately serves uninsured and underinsured</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24</a:t>
            </a:fld>
            <a:endParaRPr lang="en-US" dirty="0">
              <a:solidFill>
                <a:srgbClr val="000000">
                  <a:tint val="75000"/>
                </a:srgbClr>
              </a:solidFill>
            </a:endParaRPr>
          </a:p>
        </p:txBody>
      </p:sp>
      <p:pic>
        <p:nvPicPr>
          <p:cNvPr id="3" name="Picture 2"/>
          <p:cNvPicPr>
            <a:picLocks noChangeAspect="1"/>
          </p:cNvPicPr>
          <p:nvPr/>
        </p:nvPicPr>
        <p:blipFill>
          <a:blip r:embed="rId2"/>
          <a:stretch>
            <a:fillRect/>
          </a:stretch>
        </p:blipFill>
        <p:spPr>
          <a:xfrm>
            <a:off x="939772" y="914400"/>
            <a:ext cx="7276575" cy="5274365"/>
          </a:xfrm>
          <a:prstGeom prst="rect">
            <a:avLst/>
          </a:prstGeom>
        </p:spPr>
      </p:pic>
    </p:spTree>
    <p:extLst>
      <p:ext uri="{BB962C8B-B14F-4D97-AF65-F5344CB8AC3E}">
        <p14:creationId xmlns:p14="http://schemas.microsoft.com/office/powerpoint/2010/main" val="400183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public health systems need help in covering costs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25</a:t>
            </a:fld>
            <a:endParaRPr lang="en-US" dirty="0">
              <a:solidFill>
                <a:srgbClr val="000000">
                  <a:tint val="75000"/>
                </a:srgbClr>
              </a:solidFill>
            </a:endParaRPr>
          </a:p>
        </p:txBody>
      </p:sp>
      <p:pic>
        <p:nvPicPr>
          <p:cNvPr id="3" name="Picture 2"/>
          <p:cNvPicPr>
            <a:picLocks noChangeAspect="1"/>
          </p:cNvPicPr>
          <p:nvPr/>
        </p:nvPicPr>
        <p:blipFill>
          <a:blip r:embed="rId2"/>
          <a:stretch>
            <a:fillRect/>
          </a:stretch>
        </p:blipFill>
        <p:spPr>
          <a:xfrm>
            <a:off x="978715" y="1021976"/>
            <a:ext cx="7179167" cy="5209304"/>
          </a:xfrm>
          <a:prstGeom prst="rect">
            <a:avLst/>
          </a:prstGeom>
        </p:spPr>
      </p:pic>
    </p:spTree>
    <p:extLst>
      <p:ext uri="{BB962C8B-B14F-4D97-AF65-F5344CB8AC3E}">
        <p14:creationId xmlns:p14="http://schemas.microsoft.com/office/powerpoint/2010/main" val="196058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Leveraging capabilities for population health</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26</a:t>
            </a:fld>
            <a:endParaRPr lang="en-US" dirty="0">
              <a:solidFill>
                <a:srgbClr val="000000">
                  <a:tint val="75000"/>
                </a:srgbClr>
              </a:solidFill>
            </a:endParaRPr>
          </a:p>
        </p:txBody>
      </p:sp>
      <p:sp>
        <p:nvSpPr>
          <p:cNvPr id="6" name="Content Placeholder 5"/>
          <p:cNvSpPr>
            <a:spLocks noGrp="1"/>
          </p:cNvSpPr>
          <p:nvPr>
            <p:ph idx="1"/>
          </p:nvPr>
        </p:nvSpPr>
        <p:spPr>
          <a:xfrm>
            <a:off x="628650" y="1132304"/>
            <a:ext cx="7956889" cy="4452708"/>
          </a:xfrm>
        </p:spPr>
        <p:txBody>
          <a:bodyPr>
            <a:normAutofit lnSpcReduction="10000"/>
          </a:bodyPr>
          <a:lstStyle/>
          <a:p>
            <a:pPr>
              <a:buFont typeface="Arial" panose="020B0604020202020204" pitchFamily="34" charset="0"/>
              <a:buChar char="•"/>
            </a:pPr>
            <a:r>
              <a:rPr lang="en-US" sz="2400" dirty="0"/>
              <a:t>JPS has a robust array of services, including emergency and trauma care, behavioral health, multiple clinic specialties, neonatal intensive care, and other tertiary and general acute care services</a:t>
            </a:r>
          </a:p>
          <a:p>
            <a:pPr>
              <a:buFont typeface="Arial" panose="020B0604020202020204" pitchFamily="34" charset="0"/>
              <a:buChar char="•"/>
            </a:pPr>
            <a:r>
              <a:rPr lang="en-US" sz="2400" dirty="0"/>
              <a:t>JPS may continue seeking potential partnerships that involve complementary adult and pediatric services in a managed care system</a:t>
            </a:r>
          </a:p>
          <a:p>
            <a:pPr>
              <a:buFont typeface="Arial" panose="020B0604020202020204" pitchFamily="34" charset="0"/>
              <a:buChar char="•"/>
            </a:pPr>
            <a:r>
              <a:rPr lang="en-US" sz="2400" dirty="0"/>
              <a:t>In addition to addressing facility needs, JPS could evaluate the feasibility of “elevating” the importance of ambulatory care within the context of its delivery system, including:</a:t>
            </a:r>
          </a:p>
          <a:p>
            <a:pPr lvl="1">
              <a:buFont typeface="Arial" panose="020B0604020202020204" pitchFamily="34" charset="0"/>
              <a:buChar char="•"/>
            </a:pPr>
            <a:r>
              <a:rPr lang="en-US" sz="1800" dirty="0"/>
              <a:t>Supporting expansion of the FQHC network</a:t>
            </a:r>
          </a:p>
          <a:p>
            <a:pPr lvl="1">
              <a:buFont typeface="Arial" panose="020B0604020202020204" pitchFamily="34" charset="0"/>
              <a:buChar char="•"/>
            </a:pPr>
            <a:r>
              <a:rPr lang="en-US" sz="1800" dirty="0"/>
              <a:t>Continue moving along continuum for Patient Centered Medical Homes (PCMHs) to position for value-based payment implementation</a:t>
            </a:r>
          </a:p>
        </p:txBody>
      </p:sp>
    </p:spTree>
    <p:extLst>
      <p:ext uri="{BB962C8B-B14F-4D97-AF65-F5344CB8AC3E}">
        <p14:creationId xmlns:p14="http://schemas.microsoft.com/office/powerpoint/2010/main" val="210982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628650" y="977153"/>
            <a:ext cx="7886700" cy="5280212"/>
          </a:xfrm>
        </p:spPr>
        <p:txBody>
          <a:bodyPr>
            <a:normAutofit/>
          </a:bodyPr>
          <a:lstStyle/>
          <a:p>
            <a:pPr marL="0" indent="0">
              <a:buNone/>
            </a:pPr>
            <a:endParaRPr lang="en-US" dirty="0"/>
          </a:p>
          <a:p>
            <a:pPr>
              <a:buFont typeface="Arial" panose="020B0604020202020204" pitchFamily="34" charset="0"/>
              <a:buChar char="•"/>
            </a:pPr>
            <a:r>
              <a:rPr lang="en-US" dirty="0"/>
              <a:t>High-level SWOT conclusions														</a:t>
            </a:r>
          </a:p>
          <a:p>
            <a:pPr>
              <a:buFont typeface="Arial" panose="020B0604020202020204" pitchFamily="34" charset="0"/>
              <a:buChar char="•"/>
            </a:pPr>
            <a:r>
              <a:rPr lang="en-US" dirty="0"/>
              <a:t>Key observations																						</a:t>
            </a:r>
          </a:p>
          <a:p>
            <a:pPr>
              <a:buFont typeface="Arial" panose="020B0604020202020204" pitchFamily="34" charset="0"/>
              <a:buChar char="•"/>
            </a:pPr>
            <a:r>
              <a:rPr lang="en-US" dirty="0"/>
              <a:t>Recommendations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27</a:t>
            </a:fld>
            <a:endParaRPr lang="en-US" dirty="0">
              <a:solidFill>
                <a:srgbClr val="000000">
                  <a:tint val="75000"/>
                </a:srgbClr>
              </a:solidFill>
            </a:endParaRPr>
          </a:p>
        </p:txBody>
      </p:sp>
    </p:spTree>
    <p:extLst>
      <p:ext uri="{BB962C8B-B14F-4D97-AF65-F5344CB8AC3E}">
        <p14:creationId xmlns:p14="http://schemas.microsoft.com/office/powerpoint/2010/main" val="83512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a:t>
            </a:r>
          </a:p>
        </p:txBody>
      </p:sp>
      <p:sp>
        <p:nvSpPr>
          <p:cNvPr id="3" name="Content Placeholder 2"/>
          <p:cNvSpPr>
            <a:spLocks noGrp="1"/>
          </p:cNvSpPr>
          <p:nvPr>
            <p:ph idx="1"/>
          </p:nvPr>
        </p:nvSpPr>
        <p:spPr>
          <a:xfrm>
            <a:off x="628650" y="923366"/>
            <a:ext cx="7886700" cy="5172634"/>
          </a:xfrm>
        </p:spPr>
        <p:txBody>
          <a:bodyPr>
            <a:normAutofit/>
          </a:bodyPr>
          <a:lstStyle/>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From 2011 to 2016, JPS net patient service revenue (NPSR) increased by more than 39% while accounts receivable (A/R) declined by 7%, thus generating improved cash flow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JPS ranks first or second in Tarrant County in ER inpatient admits, ER and non-ER adult outpatient visits, BH ER admits, BH ER outpatient visits, and BH non-ER outpatient visits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JPS provides more than three times the amount of total uncompensated care as the Tarrant County hospital providing the second greatest amount of such care (per the AHA database)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JPS has the third highest case mix index of all public hospitals in Texas, while having an overall readmission rate that is only slightly higher than the Tarrant County average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JPS is the anchor for the 1115 Transformation Waiver RHP 10 and is actively engaged in the DSRIP program, not only as a participant, but also as an IGT funder for other providers in RHP 10</a:t>
            </a:r>
          </a:p>
          <a:p>
            <a:pPr marL="0" indent="0">
              <a:buNone/>
            </a:pPr>
            <a:endParaRPr lang="en-US"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28</a:t>
            </a:fld>
            <a:endParaRPr lang="en-US" dirty="0">
              <a:solidFill>
                <a:srgbClr val="000000">
                  <a:tint val="75000"/>
                </a:srgbClr>
              </a:solidFill>
            </a:endParaRPr>
          </a:p>
        </p:txBody>
      </p:sp>
    </p:spTree>
    <p:extLst>
      <p:ext uri="{BB962C8B-B14F-4D97-AF65-F5344CB8AC3E}">
        <p14:creationId xmlns:p14="http://schemas.microsoft.com/office/powerpoint/2010/main" val="371701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weaknesses</a:t>
            </a:r>
          </a:p>
        </p:txBody>
      </p:sp>
      <p:sp>
        <p:nvSpPr>
          <p:cNvPr id="3" name="Content Placeholder 2"/>
          <p:cNvSpPr>
            <a:spLocks noGrp="1"/>
          </p:cNvSpPr>
          <p:nvPr>
            <p:ph idx="1"/>
          </p:nvPr>
        </p:nvSpPr>
        <p:spPr>
          <a:xfrm>
            <a:off x="628650" y="874644"/>
            <a:ext cx="7886700" cy="5234608"/>
          </a:xfrm>
        </p:spPr>
        <p:txBody>
          <a:bodyPr>
            <a:noAutofit/>
          </a:bodyPr>
          <a:lstStyle/>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For FY2016, JPS salaries and related expenses exceeded Net Patient Service Revenues (NPSR) by more than $124 million, a gap that unfortunately is fairly typical of public health systems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Other than Neonatal Intensive Care and children’s wellness, JPS does not have a pediatric footprint, which weakens its Medicaid contracting ability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JPS currently does not have operational productivity or cost accounting systems, although these are under development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JPS has little experience with capitation or value-based purchasing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The current layout of the hospital contributes to the existing inefficient use of human resources, which may restrict the extent to which salaries and related costs can be reduced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The lack of private rooms and more efficient facilities impedes JPS’ ability to maximize revenues, improve operational efficiencies, enhance quality outcomes, maintain infection control, and ensure regulatory compliance</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29</a:t>
            </a:fld>
            <a:endParaRPr lang="en-US" dirty="0">
              <a:solidFill>
                <a:srgbClr val="000000">
                  <a:tint val="75000"/>
                </a:srgbClr>
              </a:solidFill>
            </a:endParaRPr>
          </a:p>
        </p:txBody>
      </p:sp>
    </p:spTree>
    <p:extLst>
      <p:ext uri="{BB962C8B-B14F-4D97-AF65-F5344CB8AC3E}">
        <p14:creationId xmlns:p14="http://schemas.microsoft.com/office/powerpoint/2010/main" val="299877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Evaluate JPS performance profile and  trends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3</a:t>
            </a:fld>
            <a:endParaRPr lang="en-US" dirty="0">
              <a:solidFill>
                <a:srgbClr val="000000">
                  <a:tint val="75000"/>
                </a:srgbClr>
              </a:solidFill>
            </a:endParaRPr>
          </a:p>
        </p:txBody>
      </p:sp>
      <p:sp>
        <p:nvSpPr>
          <p:cNvPr id="6" name="Content Placeholder 5"/>
          <p:cNvSpPr>
            <a:spLocks noGrp="1"/>
          </p:cNvSpPr>
          <p:nvPr>
            <p:ph idx="1"/>
          </p:nvPr>
        </p:nvSpPr>
        <p:spPr>
          <a:xfrm>
            <a:off x="628650" y="1132304"/>
            <a:ext cx="7956889" cy="4844426"/>
          </a:xfrm>
        </p:spPr>
        <p:txBody>
          <a:bodyPr/>
          <a:lstStyle/>
          <a:p>
            <a:pPr>
              <a:buFont typeface="Arial" panose="020B0604020202020204" pitchFamily="34" charset="0"/>
              <a:buChar char="•"/>
            </a:pPr>
            <a:r>
              <a:rPr lang="en-US" dirty="0"/>
              <a:t>JPS Financial Performance																			</a:t>
            </a:r>
          </a:p>
          <a:p>
            <a:pPr>
              <a:buFont typeface="Arial" panose="020B0604020202020204" pitchFamily="34" charset="0"/>
              <a:buChar char="•"/>
            </a:pPr>
            <a:r>
              <a:rPr lang="en-US" dirty="0"/>
              <a:t>Breakdown of JPS Key Revenue Streams																</a:t>
            </a:r>
          </a:p>
          <a:p>
            <a:pPr>
              <a:buFont typeface="Arial" panose="020B0604020202020204" pitchFamily="34" charset="0"/>
              <a:buChar char="•"/>
            </a:pPr>
            <a:r>
              <a:rPr lang="en-US" dirty="0"/>
              <a:t>Medicaid Supplemental Funding Streams												</a:t>
            </a:r>
          </a:p>
          <a:p>
            <a:pPr>
              <a:buFont typeface="Arial" panose="020B0604020202020204" pitchFamily="34" charset="0"/>
              <a:buChar char="•"/>
            </a:pPr>
            <a:r>
              <a:rPr lang="en-US" dirty="0"/>
              <a:t>Year-over-Year Changes in Activity Levels						</a:t>
            </a:r>
          </a:p>
        </p:txBody>
      </p:sp>
    </p:spTree>
    <p:extLst>
      <p:ext uri="{BB962C8B-B14F-4D97-AF65-F5344CB8AC3E}">
        <p14:creationId xmlns:p14="http://schemas.microsoft.com/office/powerpoint/2010/main" val="3150332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a:t>
            </a:r>
          </a:p>
        </p:txBody>
      </p:sp>
      <p:sp>
        <p:nvSpPr>
          <p:cNvPr id="3" name="Content Placeholder 2"/>
          <p:cNvSpPr>
            <a:spLocks noGrp="1"/>
          </p:cNvSpPr>
          <p:nvPr>
            <p:ph idx="1"/>
          </p:nvPr>
        </p:nvSpPr>
        <p:spPr>
          <a:xfrm>
            <a:off x="628650" y="896470"/>
            <a:ext cx="7886700" cy="5253317"/>
          </a:xfrm>
        </p:spPr>
        <p:txBody>
          <a:bodyPr>
            <a:noAutofit/>
          </a:bodyPr>
          <a:lstStyle/>
          <a:p>
            <a:pPr lvl="1">
              <a:spcBef>
                <a:spcPct val="20000"/>
              </a:spcBef>
              <a:buFont typeface="Arial" charset="0"/>
              <a:buChar char="•"/>
              <a:defRPr/>
            </a:pPr>
            <a:r>
              <a:rPr lang="en-US" sz="1700" kern="0" noProof="1">
                <a:solidFill>
                  <a:sysClr val="windowText" lastClr="000000"/>
                </a:solidFill>
                <a:latin typeface="Calibri" pitchFamily="34" charset="0"/>
                <a:cs typeface="Arial" charset="0"/>
              </a:rPr>
              <a:t>With sufficient resources and a more contemporary facility, JPS is poised to improve its market share of Medicare, exchange and private sector revenues 				</a:t>
            </a:r>
          </a:p>
          <a:p>
            <a:pPr lvl="1">
              <a:spcBef>
                <a:spcPct val="20000"/>
              </a:spcBef>
              <a:buFont typeface="Arial" charset="0"/>
              <a:buChar char="•"/>
              <a:defRPr/>
            </a:pPr>
            <a:r>
              <a:rPr lang="en-US" sz="1700" kern="0" noProof="1">
                <a:solidFill>
                  <a:sysClr val="windowText" lastClr="000000"/>
                </a:solidFill>
                <a:latin typeface="Calibri" pitchFamily="34" charset="0"/>
                <a:cs typeface="Arial" charset="0"/>
              </a:rPr>
              <a:t>JPS possesses the mission and infrastructure of services to more strongly embrace managed care, and it also has begun building strong relationships with Cook Children’s Health plan and other key providers and payers			</a:t>
            </a:r>
          </a:p>
          <a:p>
            <a:pPr lvl="1">
              <a:spcBef>
                <a:spcPct val="20000"/>
              </a:spcBef>
              <a:buFont typeface="Arial" charset="0"/>
              <a:buChar char="•"/>
              <a:defRPr/>
            </a:pPr>
            <a:r>
              <a:rPr lang="en-US" sz="1700" kern="0" noProof="1">
                <a:solidFill>
                  <a:sysClr val="windowText" lastClr="000000"/>
                </a:solidFill>
                <a:latin typeface="Calibri" pitchFamily="34" charset="0"/>
                <a:cs typeface="Arial" charset="0"/>
              </a:rPr>
              <a:t>JPS will be implementing productivity and cost accounting systems			</a:t>
            </a:r>
          </a:p>
          <a:p>
            <a:pPr lvl="1">
              <a:spcBef>
                <a:spcPct val="20000"/>
              </a:spcBef>
              <a:buFont typeface="Arial" charset="0"/>
              <a:buChar char="•"/>
              <a:defRPr/>
            </a:pPr>
            <a:r>
              <a:rPr lang="en-US" sz="1700" kern="0" noProof="1">
                <a:solidFill>
                  <a:sysClr val="windowText" lastClr="000000"/>
                </a:solidFill>
                <a:latin typeface="Calibri" pitchFamily="34" charset="0"/>
                <a:cs typeface="Arial" charset="0"/>
              </a:rPr>
              <a:t>There may be opportunities to better manage JPS’ employee medical plan for the benefit of its employees and to drive additional business to JPS			</a:t>
            </a:r>
          </a:p>
          <a:p>
            <a:pPr lvl="1">
              <a:spcBef>
                <a:spcPct val="20000"/>
              </a:spcBef>
              <a:buFont typeface="Arial" charset="0"/>
              <a:buChar char="•"/>
              <a:defRPr/>
            </a:pPr>
            <a:r>
              <a:rPr lang="en-US" sz="1700" kern="0" noProof="1">
                <a:solidFill>
                  <a:sysClr val="windowText" lastClr="000000"/>
                </a:solidFill>
                <a:latin typeface="Calibri" pitchFamily="34" charset="0"/>
                <a:cs typeface="Arial" charset="0"/>
              </a:rPr>
              <a:t>Roughly 38% of JPS trauma discharges and 30% of outpatient trauma visits serve those who reside outside of Tarrant County, raising a question as to whether an additional funding opportunity is available from those counties or the state in recognition of JPS’ critical role as a </a:t>
            </a:r>
            <a:r>
              <a:rPr lang="en-US" sz="1700" u="sng" kern="0" noProof="1">
                <a:solidFill>
                  <a:sysClr val="windowText" lastClr="000000"/>
                </a:solidFill>
                <a:latin typeface="Calibri" pitchFamily="34" charset="0"/>
                <a:cs typeface="Arial" charset="0"/>
              </a:rPr>
              <a:t>regional</a:t>
            </a:r>
            <a:r>
              <a:rPr lang="en-US" sz="1700" kern="0" noProof="1">
                <a:solidFill>
                  <a:sysClr val="windowText" lastClr="000000"/>
                </a:solidFill>
                <a:latin typeface="Calibri" pitchFamily="34" charset="0"/>
                <a:cs typeface="Arial" charset="0"/>
              </a:rPr>
              <a:t> trauma provider		</a:t>
            </a:r>
          </a:p>
          <a:p>
            <a:pPr lvl="1">
              <a:spcBef>
                <a:spcPct val="20000"/>
              </a:spcBef>
              <a:buFont typeface="Arial" charset="0"/>
              <a:buChar char="•"/>
              <a:defRPr/>
            </a:pPr>
            <a:r>
              <a:rPr lang="en-US" sz="1700" kern="0" noProof="1">
                <a:solidFill>
                  <a:sysClr val="windowText" lastClr="000000"/>
                </a:solidFill>
                <a:latin typeface="Calibri" pitchFamily="34" charset="0"/>
                <a:cs typeface="Arial" charset="0"/>
              </a:rPr>
              <a:t>The State, with support from the Governor and Legislative leadership, has requested that CMS approve the existing structure of the 1115 waiver through September 2019  </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30</a:t>
            </a:fld>
            <a:endParaRPr lang="en-US" dirty="0">
              <a:solidFill>
                <a:srgbClr val="000000">
                  <a:tint val="75000"/>
                </a:srgbClr>
              </a:solidFill>
            </a:endParaRPr>
          </a:p>
        </p:txBody>
      </p:sp>
    </p:spTree>
    <p:extLst>
      <p:ext uri="{BB962C8B-B14F-4D97-AF65-F5344CB8AC3E}">
        <p14:creationId xmlns:p14="http://schemas.microsoft.com/office/powerpoint/2010/main" val="1609846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a:t>
            </a:r>
          </a:p>
        </p:txBody>
      </p:sp>
      <p:sp>
        <p:nvSpPr>
          <p:cNvPr id="3" name="Content Placeholder 2"/>
          <p:cNvSpPr>
            <a:spLocks noGrp="1"/>
          </p:cNvSpPr>
          <p:nvPr>
            <p:ph idx="1"/>
          </p:nvPr>
        </p:nvSpPr>
        <p:spPr>
          <a:xfrm>
            <a:off x="628650" y="1007166"/>
            <a:ext cx="7886700" cy="4797286"/>
          </a:xfrm>
        </p:spPr>
        <p:txBody>
          <a:bodyPr>
            <a:normAutofit lnSpcReduction="10000"/>
          </a:bodyPr>
          <a:lstStyle/>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Non-replacement of the hospital could </a:t>
            </a:r>
            <a:r>
              <a:rPr lang="en-US" sz="1800" u="sng" kern="0" noProof="1">
                <a:solidFill>
                  <a:sysClr val="windowText" lastClr="000000"/>
                </a:solidFill>
                <a:latin typeface="Calibri" pitchFamily="34" charset="0"/>
                <a:cs typeface="Arial" charset="0"/>
              </a:rPr>
              <a:t>impair</a:t>
            </a:r>
            <a:r>
              <a:rPr lang="en-US" sz="1800" kern="0" noProof="1">
                <a:solidFill>
                  <a:sysClr val="windowText" lastClr="000000"/>
                </a:solidFill>
                <a:latin typeface="Calibri" pitchFamily="34" charset="0"/>
                <a:cs typeface="Arial" charset="0"/>
              </a:rPr>
              <a:t> JPS’ ability to:</a:t>
            </a:r>
          </a:p>
          <a:p>
            <a:pPr lvl="2">
              <a:spcBef>
                <a:spcPct val="20000"/>
              </a:spcBef>
              <a:buFont typeface="Arial" charset="0"/>
              <a:buChar char="•"/>
              <a:defRPr/>
            </a:pPr>
            <a:r>
              <a:rPr lang="en-US" sz="1600" kern="0" noProof="1">
                <a:solidFill>
                  <a:sysClr val="windowText" lastClr="000000"/>
                </a:solidFill>
                <a:latin typeface="Calibri" pitchFamily="34" charset="0"/>
                <a:cs typeface="Arial" charset="0"/>
              </a:rPr>
              <a:t>Maximize reimbursement</a:t>
            </a:r>
          </a:p>
          <a:p>
            <a:pPr lvl="2">
              <a:spcBef>
                <a:spcPct val="20000"/>
              </a:spcBef>
              <a:buFont typeface="Arial" charset="0"/>
              <a:buChar char="•"/>
              <a:defRPr/>
            </a:pPr>
            <a:r>
              <a:rPr lang="en-US" sz="1600" kern="0" noProof="1">
                <a:solidFill>
                  <a:sysClr val="windowText" lastClr="000000"/>
                </a:solidFill>
                <a:latin typeface="Calibri" pitchFamily="34" charset="0"/>
                <a:cs typeface="Arial" charset="0"/>
              </a:rPr>
              <a:t>Improve patient satisfaction</a:t>
            </a:r>
          </a:p>
          <a:p>
            <a:pPr lvl="2">
              <a:spcBef>
                <a:spcPct val="20000"/>
              </a:spcBef>
              <a:buFont typeface="Arial" charset="0"/>
              <a:buChar char="•"/>
              <a:defRPr/>
            </a:pPr>
            <a:r>
              <a:rPr lang="en-US" sz="1600" kern="0" noProof="1">
                <a:solidFill>
                  <a:sysClr val="windowText" lastClr="000000"/>
                </a:solidFill>
                <a:latin typeface="Calibri" pitchFamily="34" charset="0"/>
                <a:cs typeface="Arial" charset="0"/>
              </a:rPr>
              <a:t>Enhance quality of care</a:t>
            </a:r>
          </a:p>
          <a:p>
            <a:pPr lvl="2">
              <a:spcBef>
                <a:spcPct val="20000"/>
              </a:spcBef>
              <a:buFont typeface="Arial" charset="0"/>
              <a:buChar char="•"/>
              <a:defRPr/>
            </a:pPr>
            <a:r>
              <a:rPr lang="en-US" sz="1600" kern="0" noProof="1">
                <a:solidFill>
                  <a:sysClr val="windowText" lastClr="000000"/>
                </a:solidFill>
                <a:latin typeface="Calibri" pitchFamily="34" charset="0"/>
                <a:cs typeface="Arial" charset="0"/>
              </a:rPr>
              <a:t>Meet regulatory requirements</a:t>
            </a:r>
          </a:p>
          <a:p>
            <a:pPr lvl="2">
              <a:spcBef>
                <a:spcPct val="20000"/>
              </a:spcBef>
              <a:buFont typeface="Arial" charset="0"/>
              <a:buChar char="•"/>
              <a:defRPr/>
            </a:pPr>
            <a:r>
              <a:rPr lang="en-US" sz="1600" kern="0" noProof="1">
                <a:solidFill>
                  <a:sysClr val="windowText" lastClr="000000"/>
                </a:solidFill>
                <a:latin typeface="Calibri" pitchFamily="34" charset="0"/>
                <a:cs typeface="Arial" charset="0"/>
              </a:rPr>
              <a:t>Improve operational efficiency</a:t>
            </a:r>
          </a:p>
          <a:p>
            <a:pPr lvl="2">
              <a:spcBef>
                <a:spcPct val="20000"/>
              </a:spcBef>
              <a:buFont typeface="Arial" charset="0"/>
              <a:buChar char="•"/>
              <a:defRPr/>
            </a:pPr>
            <a:r>
              <a:rPr lang="en-US" sz="1600" kern="0" noProof="1">
                <a:solidFill>
                  <a:sysClr val="windowText" lastClr="000000"/>
                </a:solidFill>
                <a:latin typeface="Calibri" pitchFamily="34" charset="0"/>
                <a:cs typeface="Arial" charset="0"/>
              </a:rPr>
              <a:t>Support training and education							</a:t>
            </a:r>
            <a:r>
              <a:rPr lang="en-US" sz="1800" kern="0" noProof="1">
                <a:solidFill>
                  <a:sysClr val="windowText" lastClr="000000"/>
                </a:solidFill>
                <a:latin typeface="Calibri" pitchFamily="34" charset="0"/>
                <a:cs typeface="Arial" charset="0"/>
              </a:rPr>
              <a:t>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There is uncertainty related to the Texas 1115 Medicaid Waiver that could adversely impact JPS and other facilities that rely on Medicaid supplemental funding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Within Tarrant County itself, JPS is one of the top two BH providers, serving an extremely wide geographic area, and threatening to be overwhelmed unless capacity is addressed										</a:t>
            </a:r>
          </a:p>
          <a:p>
            <a:pPr lvl="1">
              <a:spcBef>
                <a:spcPct val="20000"/>
              </a:spcBef>
              <a:buFont typeface="Arial" charset="0"/>
              <a:buChar char="•"/>
              <a:defRPr/>
            </a:pPr>
            <a:r>
              <a:rPr lang="en-US" sz="1800" kern="0" noProof="1">
                <a:solidFill>
                  <a:sysClr val="windowText" lastClr="000000"/>
                </a:solidFill>
                <a:latin typeface="Calibri" pitchFamily="34" charset="0"/>
                <a:cs typeface="Arial" charset="0"/>
              </a:rPr>
              <a:t>There is uncertainty regarding the CMS approval of the Texas 1115 waiver renewal for Demonstration Years 7 – 10</a:t>
            </a:r>
            <a:endParaRPr lang="en-US" sz="1800" dirty="0"/>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31</a:t>
            </a:fld>
            <a:endParaRPr lang="en-US" dirty="0">
              <a:solidFill>
                <a:srgbClr val="000000">
                  <a:tint val="75000"/>
                </a:srgbClr>
              </a:solidFill>
            </a:endParaRPr>
          </a:p>
        </p:txBody>
      </p:sp>
    </p:spTree>
    <p:extLst>
      <p:ext uri="{BB962C8B-B14F-4D97-AF65-F5344CB8AC3E}">
        <p14:creationId xmlns:p14="http://schemas.microsoft.com/office/powerpoint/2010/main" val="1790718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Observations</a:t>
            </a:r>
          </a:p>
        </p:txBody>
      </p:sp>
      <p:sp>
        <p:nvSpPr>
          <p:cNvPr id="3" name="Content Placeholder 2"/>
          <p:cNvSpPr>
            <a:spLocks noGrp="1"/>
          </p:cNvSpPr>
          <p:nvPr>
            <p:ph idx="1"/>
          </p:nvPr>
        </p:nvSpPr>
        <p:spPr>
          <a:xfrm>
            <a:off x="628650" y="833718"/>
            <a:ext cx="7886700" cy="5423647"/>
          </a:xfrm>
        </p:spPr>
        <p:txBody>
          <a:bodyPr>
            <a:normAutofit lnSpcReduction="10000"/>
          </a:bodyPr>
          <a:lstStyle/>
          <a:p>
            <a:pPr>
              <a:buFont typeface="Arial" panose="020B0604020202020204" pitchFamily="34" charset="0"/>
              <a:buChar char="•"/>
            </a:pPr>
            <a:r>
              <a:rPr lang="en-US" sz="1800" dirty="0"/>
              <a:t>JPS is the safety net leader in Tarrant County in terms of DSRIP and Uncompensated Care, working with Tarrant County Public Health and the private sector hospitals as appropriate within RHP 10</a:t>
            </a:r>
          </a:p>
          <a:p>
            <a:pPr>
              <a:buFont typeface="Arial" panose="020B0604020202020204" pitchFamily="34" charset="0"/>
              <a:buChar char="•"/>
            </a:pPr>
            <a:r>
              <a:rPr lang="en-US" sz="1800" dirty="0"/>
              <a:t>JPS is a significant and critical provider of Emergency and Behavioral Health Services within Tarrant County, particularly for those who are uninsured or underinsured</a:t>
            </a:r>
          </a:p>
          <a:p>
            <a:pPr>
              <a:buFont typeface="Arial" panose="020B0604020202020204" pitchFamily="34" charset="0"/>
              <a:buChar char="•"/>
            </a:pPr>
            <a:r>
              <a:rPr lang="en-US" sz="1800" dirty="0"/>
              <a:t>JPS is a critical provider of trauma care within and outside Tarrant County, and as the County’s population continues to grow in the coming years, JPS should lead discussions related to the potential need for a second Level I trauma center</a:t>
            </a:r>
          </a:p>
          <a:p>
            <a:pPr>
              <a:buFont typeface="Arial" panose="020B0604020202020204" pitchFamily="34" charset="0"/>
              <a:buChar char="•"/>
            </a:pPr>
            <a:r>
              <a:rPr lang="en-US" sz="1800" dirty="0"/>
              <a:t>The revenue and expense profiles of JPS, along with the challenges it faces, are fairly typical of public health systems</a:t>
            </a:r>
          </a:p>
          <a:p>
            <a:pPr>
              <a:buFont typeface="Arial" panose="020B0604020202020204" pitchFamily="34" charset="0"/>
              <a:buChar char="•"/>
            </a:pPr>
            <a:r>
              <a:rPr lang="en-US" sz="1800" dirty="0"/>
              <a:t>To a great extent, existing facilities are an impediment to the ability of JPS to operate more efficiently, to effectively transport patients and triage care, and to attract a broader payer mix of patients to help provide financial support to enable JPS to continue its mission of serving the uninsured and underinsured</a:t>
            </a:r>
          </a:p>
          <a:p>
            <a:pPr>
              <a:buFont typeface="Arial" panose="020B0604020202020204" pitchFamily="34" charset="0"/>
              <a:buChar char="•"/>
            </a:pPr>
            <a:r>
              <a:rPr lang="en-US" sz="1800" dirty="0"/>
              <a:t>JPS has demonstrated improvement in revenue cycle performance and begun the process of building cost accounting and productivity systems</a:t>
            </a:r>
          </a:p>
          <a:p>
            <a:pPr>
              <a:buFont typeface="Arial" panose="020B0604020202020204" pitchFamily="34" charset="0"/>
              <a:buChar char="•"/>
            </a:pPr>
            <a:r>
              <a:rPr lang="en-US" sz="1800" dirty="0"/>
              <a:t>There are opportunities to continue focusing on collaboration and addressing countywide issues such as transportation that would accrue to the benefit of all Tarrant County residents, which ultimately supports population health efforts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32</a:t>
            </a:fld>
            <a:endParaRPr lang="en-US" dirty="0">
              <a:solidFill>
                <a:srgbClr val="000000">
                  <a:tint val="75000"/>
                </a:srgbClr>
              </a:solidFill>
            </a:endParaRPr>
          </a:p>
        </p:txBody>
      </p:sp>
    </p:spTree>
    <p:extLst>
      <p:ext uri="{BB962C8B-B14F-4D97-AF65-F5344CB8AC3E}">
        <p14:creationId xmlns:p14="http://schemas.microsoft.com/office/powerpoint/2010/main" val="1309881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recommendations</a:t>
            </a:r>
          </a:p>
        </p:txBody>
      </p:sp>
      <p:sp>
        <p:nvSpPr>
          <p:cNvPr id="3" name="Content Placeholder 2"/>
          <p:cNvSpPr>
            <a:spLocks noGrp="1"/>
          </p:cNvSpPr>
          <p:nvPr>
            <p:ph idx="1"/>
          </p:nvPr>
        </p:nvSpPr>
        <p:spPr>
          <a:xfrm>
            <a:off x="530087" y="869577"/>
            <a:ext cx="8097078" cy="5486774"/>
          </a:xfrm>
        </p:spPr>
        <p:txBody>
          <a:bodyPr>
            <a:normAutofit/>
          </a:bodyPr>
          <a:lstStyle/>
          <a:p>
            <a:pPr>
              <a:buFont typeface="Arial" panose="020B0604020202020204" pitchFamily="34" charset="0"/>
              <a:buChar char="•"/>
            </a:pPr>
            <a:r>
              <a:rPr lang="en-US" sz="1800" dirty="0"/>
              <a:t>Encourage strategic and facility planning that focus on maximizing reimbursement and ensuring emergency and urgent care, community BH needs, and ambulatory care to support population health goals for the delivery of care in optimal settings</a:t>
            </a:r>
          </a:p>
          <a:p>
            <a:pPr>
              <a:buFont typeface="Arial" panose="020B0604020202020204" pitchFamily="34" charset="0"/>
              <a:buChar char="•"/>
            </a:pPr>
            <a:r>
              <a:rPr lang="en-US" sz="1800" dirty="0"/>
              <a:t>Facility designs should be efficiency-friendly as well as patient-friendly</a:t>
            </a:r>
          </a:p>
          <a:p>
            <a:pPr>
              <a:buFont typeface="Arial" panose="020B0604020202020204" pitchFamily="34" charset="0"/>
              <a:buChar char="•"/>
            </a:pPr>
            <a:r>
              <a:rPr lang="en-US" sz="1800" dirty="0"/>
              <a:t>Given the extent of trauma care being provided to residents of other counties, recommend asking those counties to provide some level of cost-based support for trauma care provided by JPS to their residents, and/or seeking State grants or other funding allocations to provide additional support for Level I trauma centers</a:t>
            </a:r>
          </a:p>
          <a:p>
            <a:pPr>
              <a:buFont typeface="Arial" panose="020B0604020202020204" pitchFamily="34" charset="0"/>
              <a:buChar char="•"/>
            </a:pPr>
            <a:r>
              <a:rPr lang="en-US" sz="1800" dirty="0"/>
              <a:t>Continue working with the State and participating DSRIP and Uncompensated Care partners to develop value-based models for preserving Medicaid supplemental funding to the extent allowed</a:t>
            </a:r>
          </a:p>
          <a:p>
            <a:pPr>
              <a:buFont typeface="Arial" panose="020B0604020202020204" pitchFamily="34" charset="0"/>
              <a:buChar char="•"/>
            </a:pPr>
            <a:r>
              <a:rPr lang="en-US" sz="1800" dirty="0"/>
              <a:t>Continue the discussions already begun with Cook Children’s Health Plan, Cook Children’s Hospital, and other significant providers of care to develop an MCO or ACO model to support greater opportunities for JPS in Medicaid managed care</a:t>
            </a:r>
          </a:p>
          <a:p>
            <a:pPr>
              <a:buFont typeface="Arial" panose="020B0604020202020204" pitchFamily="34" charset="0"/>
              <a:buChar char="•"/>
            </a:pPr>
            <a:r>
              <a:rPr lang="en-US" sz="1800" dirty="0"/>
              <a:t>Pursue continued discussions between Tarrant County, JPS, private sector hospitals, and potential transportation providers to develop near-term and long-range solutions that make it easier for residents to receive primary care, prenatal care, and outpatient behavioral health care services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33</a:t>
            </a:fld>
            <a:endParaRPr lang="en-US" dirty="0">
              <a:solidFill>
                <a:srgbClr val="000000">
                  <a:tint val="75000"/>
                </a:srgbClr>
              </a:solidFill>
            </a:endParaRPr>
          </a:p>
        </p:txBody>
      </p:sp>
    </p:spTree>
    <p:extLst>
      <p:ext uri="{BB962C8B-B14F-4D97-AF65-F5344CB8AC3E}">
        <p14:creationId xmlns:p14="http://schemas.microsoft.com/office/powerpoint/2010/main" val="950118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assessment – financial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Question and Answer												</a:t>
            </a:r>
          </a:p>
          <a:p>
            <a:pPr>
              <a:buFont typeface="Arial" panose="020B0604020202020204" pitchFamily="34" charset="0"/>
              <a:buChar char="•"/>
            </a:pPr>
            <a:r>
              <a:rPr lang="en-US" dirty="0"/>
              <a:t>Discussion</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34</a:t>
            </a:fld>
            <a:endParaRPr lang="en-US" dirty="0">
              <a:solidFill>
                <a:srgbClr val="000000">
                  <a:tint val="75000"/>
                </a:srgbClr>
              </a:solidFill>
            </a:endParaRPr>
          </a:p>
        </p:txBody>
      </p:sp>
    </p:spTree>
    <p:extLst>
      <p:ext uri="{BB962C8B-B14F-4D97-AF65-F5344CB8AC3E}">
        <p14:creationId xmlns:p14="http://schemas.microsoft.com/office/powerpoint/2010/main" val="330570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Jps financial performance</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4</a:t>
            </a:fld>
            <a:endParaRPr lang="en-US" dirty="0">
              <a:solidFill>
                <a:srgbClr val="000000">
                  <a:tint val="75000"/>
                </a:srgbClr>
              </a:solidFill>
            </a:endParaRPr>
          </a:p>
        </p:txBody>
      </p:sp>
      <p:sp>
        <p:nvSpPr>
          <p:cNvPr id="6" name="Content Placeholder 5"/>
          <p:cNvSpPr>
            <a:spLocks noGrp="1"/>
          </p:cNvSpPr>
          <p:nvPr>
            <p:ph idx="1"/>
          </p:nvPr>
        </p:nvSpPr>
        <p:spPr>
          <a:xfrm>
            <a:off x="625999" y="1344705"/>
            <a:ext cx="8029727" cy="4087907"/>
          </a:xfrm>
        </p:spPr>
        <p:txBody>
          <a:bodyPr>
            <a:normAutofit fontScale="85000" lnSpcReduction="20000"/>
          </a:bodyPr>
          <a:lstStyle/>
          <a:p>
            <a:pPr marL="0" indent="0">
              <a:buNone/>
            </a:pPr>
            <a:r>
              <a:rPr lang="en-US" dirty="0"/>
              <a:t>From FY2011 through FY2016*, JPS experienced:</a:t>
            </a:r>
          </a:p>
          <a:p>
            <a:pPr>
              <a:buFont typeface="Arial" panose="020B0604020202020204" pitchFamily="34" charset="0"/>
              <a:buChar char="•"/>
            </a:pPr>
            <a:r>
              <a:rPr lang="en-US" sz="2200" dirty="0"/>
              <a:t>A cumulative increase of 39% in Net Patient Service Revenues (NPSR), of which 23% occurred between FY2014 and FY2016				</a:t>
            </a:r>
          </a:p>
          <a:p>
            <a:pPr>
              <a:buFont typeface="Arial" panose="020B0604020202020204" pitchFamily="34" charset="0"/>
              <a:buChar char="•"/>
            </a:pPr>
            <a:r>
              <a:rPr lang="en-US" sz="2200" dirty="0"/>
              <a:t>A cumulative 7.4% decrease in Net Patient Accounts Receivable, due mainly to significant improvements in revenue cycle performance (A/R collections)	</a:t>
            </a:r>
          </a:p>
          <a:p>
            <a:pPr>
              <a:buFont typeface="Arial" panose="020B0604020202020204" pitchFamily="34" charset="0"/>
              <a:buChar char="•"/>
            </a:pPr>
            <a:r>
              <a:rPr lang="en-US" sz="2200" dirty="0"/>
              <a:t>Year-to-year fluctuations in Supplemental Medicaid funding			</a:t>
            </a:r>
          </a:p>
          <a:p>
            <a:pPr>
              <a:buFont typeface="Arial" panose="020B0604020202020204" pitchFamily="34" charset="0"/>
              <a:buChar char="•"/>
            </a:pPr>
            <a:r>
              <a:rPr lang="en-US" sz="2200" dirty="0"/>
              <a:t>A cumulative increase in Property Tax Revenue receipts of 16.1%, with year-over-year increases being slightly higher in the two most recent fiscal years								</a:t>
            </a:r>
          </a:p>
          <a:p>
            <a:pPr>
              <a:buFont typeface="Arial" panose="020B0604020202020204" pitchFamily="34" charset="0"/>
              <a:buChar char="•"/>
            </a:pPr>
            <a:r>
              <a:rPr lang="en-US" sz="2200" dirty="0"/>
              <a:t>A cumulative increase of 39% in salaries and related expenses, with the year-over-year increases being higher for FY2014-FY2016 than for previous years																</a:t>
            </a:r>
          </a:p>
        </p:txBody>
      </p:sp>
      <p:sp>
        <p:nvSpPr>
          <p:cNvPr id="3" name="TextBox 2"/>
          <p:cNvSpPr txBox="1"/>
          <p:nvPr/>
        </p:nvSpPr>
        <p:spPr>
          <a:xfrm>
            <a:off x="625998" y="5525150"/>
            <a:ext cx="8029727" cy="369332"/>
          </a:xfrm>
          <a:prstGeom prst="rect">
            <a:avLst/>
          </a:prstGeom>
          <a:solidFill>
            <a:srgbClr val="FFFF99"/>
          </a:solidFill>
          <a:ln>
            <a:solidFill>
              <a:schemeClr val="tx1"/>
            </a:solidFill>
          </a:ln>
        </p:spPr>
        <p:txBody>
          <a:bodyPr wrap="square" rtlCol="0">
            <a:spAutoFit/>
          </a:bodyPr>
          <a:lstStyle/>
          <a:p>
            <a:r>
              <a:rPr lang="en-US" dirty="0">
                <a:ln>
                  <a:solidFill>
                    <a:schemeClr val="tx1"/>
                  </a:solidFill>
                </a:ln>
              </a:rPr>
              <a:t>* Based upon JPS audited financial statements for the above time period</a:t>
            </a:r>
          </a:p>
        </p:txBody>
      </p:sp>
    </p:spTree>
    <p:extLst>
      <p:ext uri="{BB962C8B-B14F-4D97-AF65-F5344CB8AC3E}">
        <p14:creationId xmlns:p14="http://schemas.microsoft.com/office/powerpoint/2010/main" val="245104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Breakdown of Jps key revenue streams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5</a:t>
            </a:fld>
            <a:endParaRPr lang="en-US" dirty="0">
              <a:solidFill>
                <a:srgbClr val="000000">
                  <a:tint val="75000"/>
                </a:srgbClr>
              </a:solidFill>
            </a:endParaRPr>
          </a:p>
        </p:txBody>
      </p:sp>
      <p:pic>
        <p:nvPicPr>
          <p:cNvPr id="5" name="Picture 4"/>
          <p:cNvPicPr>
            <a:picLocks noChangeAspect="1"/>
          </p:cNvPicPr>
          <p:nvPr/>
        </p:nvPicPr>
        <p:blipFill>
          <a:blip r:embed="rId2"/>
          <a:stretch>
            <a:fillRect/>
          </a:stretch>
        </p:blipFill>
        <p:spPr>
          <a:xfrm>
            <a:off x="1192307" y="829949"/>
            <a:ext cx="6822140" cy="4817816"/>
          </a:xfrm>
          <a:prstGeom prst="rect">
            <a:avLst/>
          </a:prstGeom>
        </p:spPr>
      </p:pic>
      <p:sp>
        <p:nvSpPr>
          <p:cNvPr id="7" name="TextBox 6"/>
          <p:cNvSpPr txBox="1"/>
          <p:nvPr/>
        </p:nvSpPr>
        <p:spPr>
          <a:xfrm>
            <a:off x="1308847" y="5773270"/>
            <a:ext cx="6624918" cy="369332"/>
          </a:xfrm>
          <a:prstGeom prst="rect">
            <a:avLst/>
          </a:prstGeom>
          <a:solidFill>
            <a:srgbClr val="FFFF99"/>
          </a:solidFill>
          <a:ln>
            <a:solidFill>
              <a:schemeClr val="tx1"/>
            </a:solidFill>
          </a:ln>
        </p:spPr>
        <p:txBody>
          <a:bodyPr wrap="square" rtlCol="0">
            <a:spAutoFit/>
          </a:bodyPr>
          <a:lstStyle/>
          <a:p>
            <a:pPr algn="ctr"/>
            <a:r>
              <a:rPr lang="en-US" b="1" dirty="0"/>
              <a:t>The above breakdown is fairly typical for public health systems</a:t>
            </a:r>
          </a:p>
        </p:txBody>
      </p:sp>
    </p:spTree>
    <p:extLst>
      <p:ext uri="{BB962C8B-B14F-4D97-AF65-F5344CB8AC3E}">
        <p14:creationId xmlns:p14="http://schemas.microsoft.com/office/powerpoint/2010/main" val="324315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supplemental funding streams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6</a:t>
            </a:fld>
            <a:endParaRPr lang="en-US" dirty="0">
              <a:solidFill>
                <a:srgbClr val="000000">
                  <a:tint val="75000"/>
                </a:srgbClr>
              </a:solidFill>
            </a:endParaRPr>
          </a:p>
        </p:txBody>
      </p:sp>
      <p:pic>
        <p:nvPicPr>
          <p:cNvPr id="5" name="Picture 4"/>
          <p:cNvPicPr>
            <a:picLocks noChangeAspect="1"/>
          </p:cNvPicPr>
          <p:nvPr/>
        </p:nvPicPr>
        <p:blipFill>
          <a:blip r:embed="rId2"/>
          <a:stretch>
            <a:fillRect/>
          </a:stretch>
        </p:blipFill>
        <p:spPr>
          <a:xfrm>
            <a:off x="921416" y="808268"/>
            <a:ext cx="7281680" cy="4608034"/>
          </a:xfrm>
          <a:prstGeom prst="rect">
            <a:avLst/>
          </a:prstGeom>
        </p:spPr>
      </p:pic>
      <p:sp>
        <p:nvSpPr>
          <p:cNvPr id="3" name="TextBox 2"/>
          <p:cNvSpPr txBox="1"/>
          <p:nvPr/>
        </p:nvSpPr>
        <p:spPr>
          <a:xfrm>
            <a:off x="931160" y="5416302"/>
            <a:ext cx="7281680" cy="830997"/>
          </a:xfrm>
          <a:prstGeom prst="rect">
            <a:avLst/>
          </a:prstGeom>
          <a:solidFill>
            <a:srgbClr val="FFFF99"/>
          </a:solidFill>
          <a:ln>
            <a:solidFill>
              <a:schemeClr val="tx1"/>
            </a:solidFill>
          </a:ln>
        </p:spPr>
        <p:txBody>
          <a:bodyPr wrap="square" rtlCol="0">
            <a:spAutoFit/>
          </a:bodyPr>
          <a:lstStyle/>
          <a:p>
            <a:r>
              <a:rPr lang="en-US" sz="1600" b="1" dirty="0"/>
              <a:t>Medicaid supplemental funding includes Uncompensated Care (UC) funding, Delivery System Reform Incentive Payments (DSRIP), and Disproportionate Share Hospital (DSH) payments. Fluctuations in these funding streams is not uncommon.</a:t>
            </a:r>
          </a:p>
        </p:txBody>
      </p:sp>
    </p:spTree>
    <p:extLst>
      <p:ext uri="{BB962C8B-B14F-4D97-AF65-F5344CB8AC3E}">
        <p14:creationId xmlns:p14="http://schemas.microsoft.com/office/powerpoint/2010/main" val="35135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0826"/>
            <a:ext cx="8027078" cy="517743"/>
          </a:xfrm>
        </p:spPr>
        <p:txBody>
          <a:bodyPr>
            <a:noAutofit/>
          </a:bodyPr>
          <a:lstStyle/>
          <a:p>
            <a:r>
              <a:rPr lang="en-US" dirty="0"/>
              <a:t>Year-over-year changes in activity levels</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7</a:t>
            </a:fld>
            <a:endParaRPr lang="en-US" dirty="0">
              <a:solidFill>
                <a:srgbClr val="000000">
                  <a:tint val="75000"/>
                </a:srgbClr>
              </a:solidFill>
            </a:endParaRPr>
          </a:p>
        </p:txBody>
      </p:sp>
      <p:sp>
        <p:nvSpPr>
          <p:cNvPr id="6" name="Content Placeholder 5"/>
          <p:cNvSpPr>
            <a:spLocks noGrp="1"/>
          </p:cNvSpPr>
          <p:nvPr>
            <p:ph idx="1"/>
          </p:nvPr>
        </p:nvSpPr>
        <p:spPr>
          <a:xfrm>
            <a:off x="628650" y="878541"/>
            <a:ext cx="7956889" cy="4213411"/>
          </a:xfrm>
        </p:spPr>
        <p:txBody>
          <a:bodyPr>
            <a:normAutofit/>
          </a:bodyPr>
          <a:lstStyle/>
          <a:p>
            <a:pPr marL="0" indent="0">
              <a:buNone/>
            </a:pPr>
            <a:r>
              <a:rPr lang="en-US" dirty="0"/>
              <a:t>From FY2013 to FY2016*, JPS experienced:</a:t>
            </a:r>
            <a:endParaRPr lang="en-US" sz="2000" dirty="0"/>
          </a:p>
          <a:p>
            <a:pPr>
              <a:buFont typeface="Arial" panose="020B0604020202020204" pitchFamily="34" charset="0"/>
              <a:buChar char="•"/>
            </a:pPr>
            <a:r>
              <a:rPr lang="en-US" sz="2000" dirty="0"/>
              <a:t>A modest increase in non-nursery, non-SNF patient days, comprised of a larger increase in Behavioral Health (BH) patient days and a very slight decline in acute non-BH patient days										</a:t>
            </a:r>
          </a:p>
          <a:p>
            <a:pPr>
              <a:buFont typeface="Arial" panose="020B0604020202020204" pitchFamily="34" charset="0"/>
              <a:buChar char="•"/>
            </a:pPr>
            <a:r>
              <a:rPr lang="en-US" sz="2000" dirty="0"/>
              <a:t>A cumulative increase of nearly 15% in emergency visits, and a cumulative decrease of more than 4% in urgent care visits, the combination of which appears to be caused at least in part by constraints related to the layout and logistics of the existing facilities (see next slide)	</a:t>
            </a:r>
          </a:p>
          <a:p>
            <a:pPr>
              <a:buFont typeface="Arial" panose="020B0604020202020204" pitchFamily="34" charset="0"/>
              <a:buChar char="•"/>
            </a:pPr>
            <a:r>
              <a:rPr lang="en-US" sz="2000" dirty="0"/>
              <a:t>Skilled nursing was recently outsourced to accommodate the growing need for medical/surgical inpatient beds</a:t>
            </a:r>
          </a:p>
        </p:txBody>
      </p:sp>
      <p:sp>
        <p:nvSpPr>
          <p:cNvPr id="3" name="TextBox 2"/>
          <p:cNvSpPr txBox="1"/>
          <p:nvPr/>
        </p:nvSpPr>
        <p:spPr>
          <a:xfrm>
            <a:off x="628650" y="5403047"/>
            <a:ext cx="7959538" cy="369332"/>
          </a:xfrm>
          <a:prstGeom prst="rect">
            <a:avLst/>
          </a:prstGeom>
          <a:solidFill>
            <a:srgbClr val="FFFF99"/>
          </a:solidFill>
          <a:ln>
            <a:solidFill>
              <a:schemeClr val="tx1"/>
            </a:solidFill>
          </a:ln>
        </p:spPr>
        <p:txBody>
          <a:bodyPr wrap="square" rtlCol="0">
            <a:spAutoFit/>
          </a:bodyPr>
          <a:lstStyle/>
          <a:p>
            <a:r>
              <a:rPr lang="en-US" b="1" dirty="0"/>
              <a:t>*Based upon JPS internal report entitled “Key Stats by Department”</a:t>
            </a:r>
          </a:p>
        </p:txBody>
      </p:sp>
    </p:spTree>
    <p:extLst>
      <p:ext uri="{BB962C8B-B14F-4D97-AF65-F5344CB8AC3E}">
        <p14:creationId xmlns:p14="http://schemas.microsoft.com/office/powerpoint/2010/main" val="230802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Year-over-year changes in activity levels (</a:t>
            </a:r>
            <a:r>
              <a:rPr lang="en-US" sz="1400" dirty="0"/>
              <a:t>continued</a:t>
            </a:r>
            <a:r>
              <a:rPr lang="en-US" dirty="0"/>
              <a:t>)</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8</a:t>
            </a:fld>
            <a:endParaRPr lang="en-US" dirty="0">
              <a:solidFill>
                <a:srgbClr val="000000">
                  <a:tint val="75000"/>
                </a:srgbClr>
              </a:solidFill>
            </a:endParaRPr>
          </a:p>
        </p:txBody>
      </p:sp>
      <p:pic>
        <p:nvPicPr>
          <p:cNvPr id="3" name="Picture 2"/>
          <p:cNvPicPr>
            <a:picLocks noChangeAspect="1"/>
          </p:cNvPicPr>
          <p:nvPr/>
        </p:nvPicPr>
        <p:blipFill>
          <a:blip r:embed="rId2"/>
          <a:stretch>
            <a:fillRect/>
          </a:stretch>
        </p:blipFill>
        <p:spPr>
          <a:xfrm>
            <a:off x="963884" y="860612"/>
            <a:ext cx="7216231" cy="5236198"/>
          </a:xfrm>
          <a:prstGeom prst="rect">
            <a:avLst/>
          </a:prstGeom>
        </p:spPr>
      </p:pic>
    </p:spTree>
    <p:extLst>
      <p:ext uri="{BB962C8B-B14F-4D97-AF65-F5344CB8AC3E}">
        <p14:creationId xmlns:p14="http://schemas.microsoft.com/office/powerpoint/2010/main" val="232425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and assess role within Tarrant county</a:t>
            </a:r>
          </a:p>
        </p:txBody>
      </p:sp>
      <p:sp>
        <p:nvSpPr>
          <p:cNvPr id="3" name="Content Placeholder 2"/>
          <p:cNvSpPr>
            <a:spLocks noGrp="1"/>
          </p:cNvSpPr>
          <p:nvPr>
            <p:ph idx="1"/>
          </p:nvPr>
        </p:nvSpPr>
        <p:spPr>
          <a:xfrm>
            <a:off x="479393" y="1174375"/>
            <a:ext cx="8194089" cy="4778190"/>
          </a:xfrm>
        </p:spPr>
        <p:txBody>
          <a:bodyPr>
            <a:normAutofit/>
          </a:bodyPr>
          <a:lstStyle/>
          <a:p>
            <a:pPr>
              <a:buFont typeface="Arial" panose="020B0604020202020204" pitchFamily="34" charset="0"/>
              <a:buChar char="•"/>
            </a:pPr>
            <a:r>
              <a:rPr lang="en-US" sz="2400" dirty="0"/>
              <a:t>Comparisons to other Texas public health systems												</a:t>
            </a:r>
          </a:p>
          <a:p>
            <a:pPr>
              <a:buFont typeface="Arial" panose="020B0604020202020204" pitchFamily="34" charset="0"/>
              <a:buChar char="•"/>
            </a:pPr>
            <a:r>
              <a:rPr lang="en-US" sz="2400" dirty="0"/>
              <a:t>Service footprint of JPS in Tarrant County														</a:t>
            </a:r>
          </a:p>
          <a:p>
            <a:pPr>
              <a:buFont typeface="Arial" panose="020B0604020202020204" pitchFamily="34" charset="0"/>
              <a:buChar char="•"/>
            </a:pPr>
            <a:r>
              <a:rPr lang="en-US" sz="2400" dirty="0"/>
              <a:t>JPS DSRIP Profile and Leadership																			</a:t>
            </a:r>
          </a:p>
          <a:p>
            <a:pPr>
              <a:buFont typeface="Arial" panose="020B0604020202020204" pitchFamily="34" charset="0"/>
              <a:buChar char="•"/>
            </a:pPr>
            <a:r>
              <a:rPr lang="en-US" sz="2400" dirty="0"/>
              <a:t>Unique role of JPS as a Trauma Center</a:t>
            </a:r>
          </a:p>
        </p:txBody>
      </p:sp>
      <p:sp>
        <p:nvSpPr>
          <p:cNvPr id="4" name="Slide Number Placeholder 3"/>
          <p:cNvSpPr>
            <a:spLocks noGrp="1"/>
          </p:cNvSpPr>
          <p:nvPr>
            <p:ph type="sldNum" sz="quarter" idx="12"/>
          </p:nvPr>
        </p:nvSpPr>
        <p:spPr/>
        <p:txBody>
          <a:bodyPr/>
          <a:lstStyle/>
          <a:p>
            <a:fld id="{DBB69489-DF73-4A76-950F-93D686310CE9}" type="slidenum">
              <a:rPr lang="en-US" smtClean="0">
                <a:solidFill>
                  <a:srgbClr val="000000">
                    <a:tint val="75000"/>
                  </a:srgbClr>
                </a:solidFill>
              </a:rPr>
              <a:pPr/>
              <a:t>9</a:t>
            </a:fld>
            <a:endParaRPr lang="en-US" dirty="0">
              <a:solidFill>
                <a:srgbClr val="000000">
                  <a:tint val="75000"/>
                </a:srgbClr>
              </a:solidFill>
            </a:endParaRPr>
          </a:p>
        </p:txBody>
      </p:sp>
    </p:spTree>
    <p:extLst>
      <p:ext uri="{BB962C8B-B14F-4D97-AF65-F5344CB8AC3E}">
        <p14:creationId xmlns:p14="http://schemas.microsoft.com/office/powerpoint/2010/main" val="449856635"/>
      </p:ext>
    </p:extLst>
  </p:cSld>
  <p:clrMapOvr>
    <a:masterClrMapping/>
  </p:clrMapOvr>
</p:sld>
</file>

<file path=ppt/theme/theme1.xml><?xml version="1.0" encoding="utf-8"?>
<a:theme xmlns:a="http://schemas.openxmlformats.org/drawingml/2006/main" name="1_Office Theme">
  <a:themeElements>
    <a:clrScheme name="HMA">
      <a:dk1>
        <a:srgbClr val="000000"/>
      </a:dk1>
      <a:lt1>
        <a:srgbClr val="FFFFFF"/>
      </a:lt1>
      <a:dk2>
        <a:srgbClr val="44546A"/>
      </a:dk2>
      <a:lt2>
        <a:srgbClr val="E7E6E6"/>
      </a:lt2>
      <a:accent1>
        <a:srgbClr val="0F65A7"/>
      </a:accent1>
      <a:accent2>
        <a:srgbClr val="86AB5D"/>
      </a:accent2>
      <a:accent3>
        <a:srgbClr val="552533"/>
      </a:accent3>
      <a:accent4>
        <a:srgbClr val="75A6CB"/>
      </a:accent4>
      <a:accent5>
        <a:srgbClr val="B7D794"/>
      </a:accent5>
      <a:accent6>
        <a:srgbClr val="7C455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8025</TotalTime>
  <Words>2103</Words>
  <Application>Microsoft Office PowerPoint</Application>
  <PresentationFormat>On-screen Show (4:3)</PresentationFormat>
  <Paragraphs>293</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ZapfDingbatsITC</vt:lpstr>
      <vt:lpstr>1_Office Theme</vt:lpstr>
      <vt:lpstr>Report to the Citizens Blue Ribbon Committee on JPS Health Network Long Range Planning</vt:lpstr>
      <vt:lpstr>Overall approach to financial perspectives</vt:lpstr>
      <vt:lpstr>Evaluate JPS performance profile and  trends</vt:lpstr>
      <vt:lpstr>Jps financial performance</vt:lpstr>
      <vt:lpstr>Breakdown of Jps key revenue streams</vt:lpstr>
      <vt:lpstr>Medicaid supplemental funding streams</vt:lpstr>
      <vt:lpstr>Year-over-year changes in activity levels</vt:lpstr>
      <vt:lpstr>Year-over-year changes in activity levels (continued)</vt:lpstr>
      <vt:lpstr>Benchmark and assess role within Tarrant county</vt:lpstr>
      <vt:lpstr>Comparisons to other texas public health systems</vt:lpstr>
      <vt:lpstr>Public health systems will continue to be under pressure</vt:lpstr>
      <vt:lpstr>service footprint of Jps in Tarrant county</vt:lpstr>
      <vt:lpstr>service footprint of Jps in Tarrant county (continued)</vt:lpstr>
      <vt:lpstr>JPS DSRIP and uncompensated care PROFILE and leadership</vt:lpstr>
      <vt:lpstr>Unique role of jps as a trauma center</vt:lpstr>
      <vt:lpstr>Address external pressures and other factors</vt:lpstr>
      <vt:lpstr>External pressures</vt:lpstr>
      <vt:lpstr>Texas 1115 transformation waiver</vt:lpstr>
      <vt:lpstr>JPS connection:  a community resource</vt:lpstr>
      <vt:lpstr>The delicate financial balance for public health systems</vt:lpstr>
      <vt:lpstr>Public health systems fill the care gaps</vt:lpstr>
      <vt:lpstr>JPS percentages of Tarrant county payer categories</vt:lpstr>
      <vt:lpstr>Serving the uninsured and underinsured</vt:lpstr>
      <vt:lpstr>Like other public health systems, JPS emergency care disproportionately serves uninsured and underinsured</vt:lpstr>
      <vt:lpstr>public health systems need help in covering costs</vt:lpstr>
      <vt:lpstr>Leveraging capabilities for population health</vt:lpstr>
      <vt:lpstr>conclusions</vt:lpstr>
      <vt:lpstr>strengths</vt:lpstr>
      <vt:lpstr>weaknesses</vt:lpstr>
      <vt:lpstr>opportunities</vt:lpstr>
      <vt:lpstr>threats</vt:lpstr>
      <vt:lpstr>Key Observations</vt:lpstr>
      <vt:lpstr>Financial recommendations</vt:lpstr>
      <vt:lpstr>Market assessment – financial 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Vachon</dc:creator>
  <cp:lastModifiedBy>Ray Jankowski</cp:lastModifiedBy>
  <cp:revision>257</cp:revision>
  <cp:lastPrinted>2017-05-01T15:39:04Z</cp:lastPrinted>
  <dcterms:created xsi:type="dcterms:W3CDTF">2017-03-30T03:16:50Z</dcterms:created>
  <dcterms:modified xsi:type="dcterms:W3CDTF">2017-05-12T04:00:27Z</dcterms:modified>
</cp:coreProperties>
</file>