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7" r:id="rId2"/>
    <p:sldId id="302" r:id="rId3"/>
    <p:sldId id="258" r:id="rId4"/>
    <p:sldId id="281" r:id="rId5"/>
    <p:sldId id="279" r:id="rId6"/>
    <p:sldId id="280" r:id="rId7"/>
    <p:sldId id="282" r:id="rId8"/>
    <p:sldId id="283" r:id="rId9"/>
    <p:sldId id="284" r:id="rId10"/>
    <p:sldId id="285" r:id="rId11"/>
    <p:sldId id="286" r:id="rId12"/>
    <p:sldId id="292" r:id="rId13"/>
    <p:sldId id="288" r:id="rId14"/>
    <p:sldId id="287" r:id="rId15"/>
    <p:sldId id="289" r:id="rId16"/>
    <p:sldId id="290" r:id="rId17"/>
    <p:sldId id="291" r:id="rId18"/>
    <p:sldId id="297" r:id="rId19"/>
    <p:sldId id="299" r:id="rId20"/>
    <p:sldId id="298" r:id="rId21"/>
    <p:sldId id="300" r:id="rId22"/>
    <p:sldId id="301" r:id="rId23"/>
    <p:sldId id="295" r:id="rId24"/>
    <p:sldId id="296" r:id="rId25"/>
    <p:sldId id="303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Batia" initials="KB" lastIdx="1" clrIdx="0">
    <p:extLst>
      <p:ext uri="{19B8F6BF-5375-455C-9EA6-DF929625EA0E}">
        <p15:presenceInfo xmlns:p15="http://schemas.microsoft.com/office/powerpoint/2012/main" userId="S-1-5-21-565777859-672028841-965413785-136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49F2A-6EB3-4018-9B1B-0FC1A0A4943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D25EAE-5788-4699-82E4-BCD3D47B3A5C}">
      <dgm:prSet phldrT="[Text]" custT="1"/>
      <dgm:spPr/>
      <dgm:t>
        <a:bodyPr/>
        <a:lstStyle/>
        <a:p>
          <a:r>
            <a:rPr lang="en-US" sz="2000" dirty="0"/>
            <a:t>Optimized population health impact</a:t>
          </a:r>
        </a:p>
      </dgm:t>
    </dgm:pt>
    <dgm:pt modelId="{1A197FF4-E867-4C7B-B21F-54DE49B65AE1}" type="parTrans" cxnId="{FB771C78-1E2A-41ED-8849-8F5398C9A69A}">
      <dgm:prSet/>
      <dgm:spPr/>
      <dgm:t>
        <a:bodyPr/>
        <a:lstStyle/>
        <a:p>
          <a:endParaRPr lang="en-US"/>
        </a:p>
      </dgm:t>
    </dgm:pt>
    <dgm:pt modelId="{6A73A520-318B-4000-A729-FB2840B6911E}" type="sibTrans" cxnId="{FB771C78-1E2A-41ED-8849-8F5398C9A69A}">
      <dgm:prSet/>
      <dgm:spPr/>
      <dgm:t>
        <a:bodyPr/>
        <a:lstStyle/>
        <a:p>
          <a:endParaRPr lang="en-US"/>
        </a:p>
      </dgm:t>
    </dgm:pt>
    <dgm:pt modelId="{08053629-4E4F-4AB1-AEB9-DE4BEB668D14}">
      <dgm:prSet phldrT="[Text]" custT="1"/>
      <dgm:spPr/>
      <dgm:t>
        <a:bodyPr/>
        <a:lstStyle/>
        <a:p>
          <a:r>
            <a:rPr lang="en-US" sz="2000" dirty="0"/>
            <a:t>Delivery system</a:t>
          </a:r>
        </a:p>
        <a:p>
          <a:r>
            <a:rPr lang="en-US" sz="1400" dirty="0"/>
            <a:t>(primary care prevention, care management)</a:t>
          </a:r>
        </a:p>
      </dgm:t>
    </dgm:pt>
    <dgm:pt modelId="{C34FD0AB-6137-4D88-9BA1-C10A85B6306A}" type="parTrans" cxnId="{DC9F25B0-4839-4FE1-9449-7D200DAF10B4}">
      <dgm:prSet/>
      <dgm:spPr/>
      <dgm:t>
        <a:bodyPr/>
        <a:lstStyle/>
        <a:p>
          <a:endParaRPr lang="en-US"/>
        </a:p>
      </dgm:t>
    </dgm:pt>
    <dgm:pt modelId="{E0C24F8F-34DD-493D-907B-8A12EE26CC32}" type="sibTrans" cxnId="{DC9F25B0-4839-4FE1-9449-7D200DAF10B4}">
      <dgm:prSet/>
      <dgm:spPr/>
      <dgm:t>
        <a:bodyPr/>
        <a:lstStyle/>
        <a:p>
          <a:endParaRPr lang="en-US"/>
        </a:p>
      </dgm:t>
    </dgm:pt>
    <dgm:pt modelId="{27603B05-A9AA-40A3-AFFA-810020BFBF85}">
      <dgm:prSet phldrT="[Text]" custT="1"/>
      <dgm:spPr/>
      <dgm:t>
        <a:bodyPr/>
        <a:lstStyle/>
        <a:p>
          <a:r>
            <a:rPr lang="en-US" sz="2000" dirty="0"/>
            <a:t>Public Health</a:t>
          </a:r>
        </a:p>
        <a:p>
          <a:r>
            <a:rPr lang="en-US" sz="1400" dirty="0"/>
            <a:t>(provide and reinforce prevention, messaging, regulation, system support)</a:t>
          </a:r>
        </a:p>
      </dgm:t>
    </dgm:pt>
    <dgm:pt modelId="{39838679-83A6-4B11-B5D4-27B1D49A0692}" type="parTrans" cxnId="{2DD54E0F-846D-467C-A149-2E97C343B2C0}">
      <dgm:prSet/>
      <dgm:spPr/>
      <dgm:t>
        <a:bodyPr/>
        <a:lstStyle/>
        <a:p>
          <a:endParaRPr lang="en-US"/>
        </a:p>
      </dgm:t>
    </dgm:pt>
    <dgm:pt modelId="{21F51D16-D272-4529-B096-37F7A5C54FA3}" type="sibTrans" cxnId="{2DD54E0F-846D-467C-A149-2E97C343B2C0}">
      <dgm:prSet/>
      <dgm:spPr/>
      <dgm:t>
        <a:bodyPr/>
        <a:lstStyle/>
        <a:p>
          <a:endParaRPr lang="en-US"/>
        </a:p>
      </dgm:t>
    </dgm:pt>
    <dgm:pt modelId="{FE50B4BA-773D-4F80-8A55-DE051262C39C}">
      <dgm:prSet phldrT="[Text]" custT="1"/>
      <dgm:spPr/>
      <dgm:t>
        <a:bodyPr/>
        <a:lstStyle/>
        <a:p>
          <a:r>
            <a:rPr lang="en-US" sz="1900" dirty="0"/>
            <a:t>Accountability Structure </a:t>
          </a:r>
        </a:p>
        <a:p>
          <a:r>
            <a:rPr lang="en-US" sz="1400" dirty="0"/>
            <a:t>(e.g. health plan, to organize non-medical and ensure cost control</a:t>
          </a:r>
          <a:r>
            <a:rPr lang="en-US" sz="1600" dirty="0"/>
            <a:t>)</a:t>
          </a:r>
        </a:p>
      </dgm:t>
    </dgm:pt>
    <dgm:pt modelId="{2FD2BCD0-BD32-4A96-AD1C-5B6D7E7DE54D}" type="parTrans" cxnId="{A0815F16-799E-4EA5-A55B-57F3CE4F6BFC}">
      <dgm:prSet/>
      <dgm:spPr/>
      <dgm:t>
        <a:bodyPr/>
        <a:lstStyle/>
        <a:p>
          <a:endParaRPr lang="en-US"/>
        </a:p>
      </dgm:t>
    </dgm:pt>
    <dgm:pt modelId="{8DA41C72-1D51-4798-B5C8-664C49F50C5D}" type="sibTrans" cxnId="{A0815F16-799E-4EA5-A55B-57F3CE4F6BFC}">
      <dgm:prSet/>
      <dgm:spPr/>
      <dgm:t>
        <a:bodyPr/>
        <a:lstStyle/>
        <a:p>
          <a:endParaRPr lang="en-US"/>
        </a:p>
      </dgm:t>
    </dgm:pt>
    <dgm:pt modelId="{969AA938-71D9-418A-B31D-3A2027BC2ED2}" type="pres">
      <dgm:prSet presAssocID="{9CA49F2A-6EB3-4018-9B1B-0FC1A0A494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3C85D3-D2BB-4907-849B-86D613FF981F}" type="pres">
      <dgm:prSet presAssocID="{41D25EAE-5788-4699-82E4-BCD3D47B3A5C}" presName="centerShape" presStyleLbl="node0" presStyleIdx="0" presStyleCnt="1" custScaleX="81020" custScaleY="75065" custLinFactNeighborX="487" custLinFactNeighborY="-13150"/>
      <dgm:spPr/>
      <dgm:t>
        <a:bodyPr/>
        <a:lstStyle/>
        <a:p>
          <a:endParaRPr lang="en-US"/>
        </a:p>
      </dgm:t>
    </dgm:pt>
    <dgm:pt modelId="{BF9E01BE-82AB-4A64-A96B-A5413E4A4E7E}" type="pres">
      <dgm:prSet presAssocID="{C34FD0AB-6137-4D88-9BA1-C10A85B6306A}" presName="parTrans" presStyleLbl="bgSibTrans2D1" presStyleIdx="0" presStyleCnt="3" custLinFactNeighborX="3552" custLinFactNeighborY="-13868"/>
      <dgm:spPr/>
      <dgm:t>
        <a:bodyPr/>
        <a:lstStyle/>
        <a:p>
          <a:endParaRPr lang="en-US"/>
        </a:p>
      </dgm:t>
    </dgm:pt>
    <dgm:pt modelId="{A220FE4B-F67F-4385-A243-1FE4ADE92B01}" type="pres">
      <dgm:prSet presAssocID="{08053629-4E4F-4AB1-AEB9-DE4BEB668D14}" presName="node" presStyleLbl="node1" presStyleIdx="0" presStyleCnt="3" custRadScaleRad="80838" custRadScaleInc="-75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B3896-7F65-4AB5-A2CA-69861A70DE42}" type="pres">
      <dgm:prSet presAssocID="{39838679-83A6-4B11-B5D4-27B1D49A0692}" presName="parTrans" presStyleLbl="bgSibTrans2D1" presStyleIdx="1" presStyleCnt="3" custLinFactNeighborX="1990" custLinFactNeighborY="11557" custRadScaleRad="39689" custRadScaleInc="-2147483648"/>
      <dgm:spPr/>
      <dgm:t>
        <a:bodyPr/>
        <a:lstStyle/>
        <a:p>
          <a:endParaRPr lang="en-US"/>
        </a:p>
      </dgm:t>
    </dgm:pt>
    <dgm:pt modelId="{5AA28E20-3496-4D3F-83D5-8BF2F2318F3C}" type="pres">
      <dgm:prSet presAssocID="{27603B05-A9AA-40A3-AFFA-810020BFBF85}" presName="node" presStyleLbl="node1" presStyleIdx="1" presStyleCnt="3" custRadScaleRad="105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6539A-2A1A-4558-9DEC-D72C300639D3}" type="pres">
      <dgm:prSet presAssocID="{2FD2BCD0-BD32-4A96-AD1C-5B6D7E7DE54D}" presName="parTrans" presStyleLbl="bgSibTrans2D1" presStyleIdx="2" presStyleCnt="3" custLinFactNeighborX="-1762" custLinFactNeighborY="-6934"/>
      <dgm:spPr/>
      <dgm:t>
        <a:bodyPr/>
        <a:lstStyle/>
        <a:p>
          <a:endParaRPr lang="en-US"/>
        </a:p>
      </dgm:t>
    </dgm:pt>
    <dgm:pt modelId="{E1545742-B834-44D5-8359-F47A79DBFBB5}" type="pres">
      <dgm:prSet presAssocID="{FE50B4BA-773D-4F80-8A55-DE051262C39C}" presName="node" presStyleLbl="node1" presStyleIdx="2" presStyleCnt="3" custRadScaleRad="115229" custRadScaleInc="979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D54E0F-846D-467C-A149-2E97C343B2C0}" srcId="{41D25EAE-5788-4699-82E4-BCD3D47B3A5C}" destId="{27603B05-A9AA-40A3-AFFA-810020BFBF85}" srcOrd="1" destOrd="0" parTransId="{39838679-83A6-4B11-B5D4-27B1D49A0692}" sibTransId="{21F51D16-D272-4529-B096-37F7A5C54FA3}"/>
    <dgm:cxn modelId="{DC9F25B0-4839-4FE1-9449-7D200DAF10B4}" srcId="{41D25EAE-5788-4699-82E4-BCD3D47B3A5C}" destId="{08053629-4E4F-4AB1-AEB9-DE4BEB668D14}" srcOrd="0" destOrd="0" parTransId="{C34FD0AB-6137-4D88-9BA1-C10A85B6306A}" sibTransId="{E0C24F8F-34DD-493D-907B-8A12EE26CC32}"/>
    <dgm:cxn modelId="{7296678E-10D4-4001-97F3-68BF2AF9C8B9}" type="presOf" srcId="{9CA49F2A-6EB3-4018-9B1B-0FC1A0A49438}" destId="{969AA938-71D9-418A-B31D-3A2027BC2ED2}" srcOrd="0" destOrd="0" presId="urn:microsoft.com/office/officeart/2005/8/layout/radial4"/>
    <dgm:cxn modelId="{A0815F16-799E-4EA5-A55B-57F3CE4F6BFC}" srcId="{41D25EAE-5788-4699-82E4-BCD3D47B3A5C}" destId="{FE50B4BA-773D-4F80-8A55-DE051262C39C}" srcOrd="2" destOrd="0" parTransId="{2FD2BCD0-BD32-4A96-AD1C-5B6D7E7DE54D}" sibTransId="{8DA41C72-1D51-4798-B5C8-664C49F50C5D}"/>
    <dgm:cxn modelId="{1A908831-5C12-467B-B45A-7F5A9D6DA0CD}" type="presOf" srcId="{FE50B4BA-773D-4F80-8A55-DE051262C39C}" destId="{E1545742-B834-44D5-8359-F47A79DBFBB5}" srcOrd="0" destOrd="0" presId="urn:microsoft.com/office/officeart/2005/8/layout/radial4"/>
    <dgm:cxn modelId="{1B0EC96D-0EFC-40EE-AC6D-279E4D826CEF}" type="presOf" srcId="{41D25EAE-5788-4699-82E4-BCD3D47B3A5C}" destId="{D73C85D3-D2BB-4907-849B-86D613FF981F}" srcOrd="0" destOrd="0" presId="urn:microsoft.com/office/officeart/2005/8/layout/radial4"/>
    <dgm:cxn modelId="{6F60C843-08A1-4BA0-BCB9-0D52E0883385}" type="presOf" srcId="{C34FD0AB-6137-4D88-9BA1-C10A85B6306A}" destId="{BF9E01BE-82AB-4A64-A96B-A5413E4A4E7E}" srcOrd="0" destOrd="0" presId="urn:microsoft.com/office/officeart/2005/8/layout/radial4"/>
    <dgm:cxn modelId="{5CC08B8D-3C65-4786-966D-1103D04867D1}" type="presOf" srcId="{2FD2BCD0-BD32-4A96-AD1C-5B6D7E7DE54D}" destId="{2536539A-2A1A-4558-9DEC-D72C300639D3}" srcOrd="0" destOrd="0" presId="urn:microsoft.com/office/officeart/2005/8/layout/radial4"/>
    <dgm:cxn modelId="{FB771C78-1E2A-41ED-8849-8F5398C9A69A}" srcId="{9CA49F2A-6EB3-4018-9B1B-0FC1A0A49438}" destId="{41D25EAE-5788-4699-82E4-BCD3D47B3A5C}" srcOrd="0" destOrd="0" parTransId="{1A197FF4-E867-4C7B-B21F-54DE49B65AE1}" sibTransId="{6A73A520-318B-4000-A729-FB2840B6911E}"/>
    <dgm:cxn modelId="{255C828C-9661-4D9D-91EF-0D4E33561696}" type="presOf" srcId="{39838679-83A6-4B11-B5D4-27B1D49A0692}" destId="{861B3896-7F65-4AB5-A2CA-69861A70DE42}" srcOrd="0" destOrd="0" presId="urn:microsoft.com/office/officeart/2005/8/layout/radial4"/>
    <dgm:cxn modelId="{0B0A0F20-6BB8-4FC9-BDB5-337C0988216A}" type="presOf" srcId="{27603B05-A9AA-40A3-AFFA-810020BFBF85}" destId="{5AA28E20-3496-4D3F-83D5-8BF2F2318F3C}" srcOrd="0" destOrd="0" presId="urn:microsoft.com/office/officeart/2005/8/layout/radial4"/>
    <dgm:cxn modelId="{BB4C4E64-22FD-42EC-8DE1-CC08D22EB740}" type="presOf" srcId="{08053629-4E4F-4AB1-AEB9-DE4BEB668D14}" destId="{A220FE4B-F67F-4385-A243-1FE4ADE92B01}" srcOrd="0" destOrd="0" presId="urn:microsoft.com/office/officeart/2005/8/layout/radial4"/>
    <dgm:cxn modelId="{BEB413D9-9289-4AF0-A4C3-A4DB93C3DD31}" type="presParOf" srcId="{969AA938-71D9-418A-B31D-3A2027BC2ED2}" destId="{D73C85D3-D2BB-4907-849B-86D613FF981F}" srcOrd="0" destOrd="0" presId="urn:microsoft.com/office/officeart/2005/8/layout/radial4"/>
    <dgm:cxn modelId="{AB5CE7B6-B217-4F21-B8FA-0E4B05FA846B}" type="presParOf" srcId="{969AA938-71D9-418A-B31D-3A2027BC2ED2}" destId="{BF9E01BE-82AB-4A64-A96B-A5413E4A4E7E}" srcOrd="1" destOrd="0" presId="urn:microsoft.com/office/officeart/2005/8/layout/radial4"/>
    <dgm:cxn modelId="{DA003B37-F313-4989-9A42-3308AEF2D76F}" type="presParOf" srcId="{969AA938-71D9-418A-B31D-3A2027BC2ED2}" destId="{A220FE4B-F67F-4385-A243-1FE4ADE92B01}" srcOrd="2" destOrd="0" presId="urn:microsoft.com/office/officeart/2005/8/layout/radial4"/>
    <dgm:cxn modelId="{6A29D845-9B74-478C-977E-212C313A7974}" type="presParOf" srcId="{969AA938-71D9-418A-B31D-3A2027BC2ED2}" destId="{861B3896-7F65-4AB5-A2CA-69861A70DE42}" srcOrd="3" destOrd="0" presId="urn:microsoft.com/office/officeart/2005/8/layout/radial4"/>
    <dgm:cxn modelId="{BDEAAC75-0EE5-498A-8A43-09D85F7946E8}" type="presParOf" srcId="{969AA938-71D9-418A-B31D-3A2027BC2ED2}" destId="{5AA28E20-3496-4D3F-83D5-8BF2F2318F3C}" srcOrd="4" destOrd="0" presId="urn:microsoft.com/office/officeart/2005/8/layout/radial4"/>
    <dgm:cxn modelId="{4EB2F493-A743-4B63-B2F4-211C716F717B}" type="presParOf" srcId="{969AA938-71D9-418A-B31D-3A2027BC2ED2}" destId="{2536539A-2A1A-4558-9DEC-D72C300639D3}" srcOrd="5" destOrd="0" presId="urn:microsoft.com/office/officeart/2005/8/layout/radial4"/>
    <dgm:cxn modelId="{F5B2C154-377D-4BCC-9451-EBA3B5348305}" type="presParOf" srcId="{969AA938-71D9-418A-B31D-3A2027BC2ED2}" destId="{E1545742-B834-44D5-8359-F47A79DBFBB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A49F2A-6EB3-4018-9B1B-0FC1A0A4943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D25EAE-5788-4699-82E4-BCD3D47B3A5C}">
      <dgm:prSet phldrT="[Text]" custT="1"/>
      <dgm:spPr/>
      <dgm:t>
        <a:bodyPr/>
        <a:lstStyle/>
        <a:p>
          <a:r>
            <a:rPr lang="en-US" sz="2000" dirty="0"/>
            <a:t>Optimized population health impact</a:t>
          </a:r>
        </a:p>
      </dgm:t>
    </dgm:pt>
    <dgm:pt modelId="{1A197FF4-E867-4C7B-B21F-54DE49B65AE1}" type="parTrans" cxnId="{FB771C78-1E2A-41ED-8849-8F5398C9A69A}">
      <dgm:prSet/>
      <dgm:spPr/>
      <dgm:t>
        <a:bodyPr/>
        <a:lstStyle/>
        <a:p>
          <a:endParaRPr lang="en-US"/>
        </a:p>
      </dgm:t>
    </dgm:pt>
    <dgm:pt modelId="{6A73A520-318B-4000-A729-FB2840B6911E}" type="sibTrans" cxnId="{FB771C78-1E2A-41ED-8849-8F5398C9A69A}">
      <dgm:prSet/>
      <dgm:spPr/>
      <dgm:t>
        <a:bodyPr/>
        <a:lstStyle/>
        <a:p>
          <a:endParaRPr lang="en-US"/>
        </a:p>
      </dgm:t>
    </dgm:pt>
    <dgm:pt modelId="{08053629-4E4F-4AB1-AEB9-DE4BEB668D14}">
      <dgm:prSet phldrT="[Text]" custT="1"/>
      <dgm:spPr/>
      <dgm:t>
        <a:bodyPr/>
        <a:lstStyle/>
        <a:p>
          <a:r>
            <a:rPr lang="en-US" sz="2000" dirty="0"/>
            <a:t>Delivery system</a:t>
          </a:r>
        </a:p>
        <a:p>
          <a:r>
            <a:rPr lang="en-US" sz="1400" dirty="0"/>
            <a:t>(primary care prevention, care management, behavioral health supports)</a:t>
          </a:r>
        </a:p>
      </dgm:t>
    </dgm:pt>
    <dgm:pt modelId="{C34FD0AB-6137-4D88-9BA1-C10A85B6306A}" type="parTrans" cxnId="{DC9F25B0-4839-4FE1-9449-7D200DAF10B4}">
      <dgm:prSet/>
      <dgm:spPr/>
      <dgm:t>
        <a:bodyPr/>
        <a:lstStyle/>
        <a:p>
          <a:endParaRPr lang="en-US"/>
        </a:p>
      </dgm:t>
    </dgm:pt>
    <dgm:pt modelId="{E0C24F8F-34DD-493D-907B-8A12EE26CC32}" type="sibTrans" cxnId="{DC9F25B0-4839-4FE1-9449-7D200DAF10B4}">
      <dgm:prSet/>
      <dgm:spPr/>
      <dgm:t>
        <a:bodyPr/>
        <a:lstStyle/>
        <a:p>
          <a:endParaRPr lang="en-US"/>
        </a:p>
      </dgm:t>
    </dgm:pt>
    <dgm:pt modelId="{27603B05-A9AA-40A3-AFFA-810020BFBF85}">
      <dgm:prSet phldrT="[Text]" custT="1"/>
      <dgm:spPr/>
      <dgm:t>
        <a:bodyPr/>
        <a:lstStyle/>
        <a:p>
          <a:r>
            <a:rPr lang="en-US" sz="2000" dirty="0"/>
            <a:t>Public Health</a:t>
          </a:r>
        </a:p>
        <a:p>
          <a:r>
            <a:rPr lang="en-US" sz="1400" dirty="0"/>
            <a:t>(provide and reinforce prevention, messaging, regulation, system support)</a:t>
          </a:r>
        </a:p>
      </dgm:t>
    </dgm:pt>
    <dgm:pt modelId="{39838679-83A6-4B11-B5D4-27B1D49A0692}" type="parTrans" cxnId="{2DD54E0F-846D-467C-A149-2E97C343B2C0}">
      <dgm:prSet/>
      <dgm:spPr/>
      <dgm:t>
        <a:bodyPr/>
        <a:lstStyle/>
        <a:p>
          <a:endParaRPr lang="en-US"/>
        </a:p>
      </dgm:t>
    </dgm:pt>
    <dgm:pt modelId="{21F51D16-D272-4529-B096-37F7A5C54FA3}" type="sibTrans" cxnId="{2DD54E0F-846D-467C-A149-2E97C343B2C0}">
      <dgm:prSet/>
      <dgm:spPr/>
      <dgm:t>
        <a:bodyPr/>
        <a:lstStyle/>
        <a:p>
          <a:endParaRPr lang="en-US"/>
        </a:p>
      </dgm:t>
    </dgm:pt>
    <dgm:pt modelId="{FE50B4BA-773D-4F80-8A55-DE051262C39C}">
      <dgm:prSet phldrT="[Text]" custT="1"/>
      <dgm:spPr/>
      <dgm:t>
        <a:bodyPr/>
        <a:lstStyle/>
        <a:p>
          <a:r>
            <a:rPr lang="en-US" sz="1900" dirty="0"/>
            <a:t>Accountability Structure </a:t>
          </a:r>
        </a:p>
        <a:p>
          <a:r>
            <a:rPr lang="en-US" sz="1400" dirty="0"/>
            <a:t>(e.g. health plan, to organize non-medical and ensure cost control</a:t>
          </a:r>
          <a:r>
            <a:rPr lang="en-US" sz="1600" dirty="0"/>
            <a:t>)</a:t>
          </a:r>
        </a:p>
      </dgm:t>
    </dgm:pt>
    <dgm:pt modelId="{2FD2BCD0-BD32-4A96-AD1C-5B6D7E7DE54D}" type="parTrans" cxnId="{A0815F16-799E-4EA5-A55B-57F3CE4F6BFC}">
      <dgm:prSet/>
      <dgm:spPr/>
      <dgm:t>
        <a:bodyPr/>
        <a:lstStyle/>
        <a:p>
          <a:endParaRPr lang="en-US"/>
        </a:p>
      </dgm:t>
    </dgm:pt>
    <dgm:pt modelId="{8DA41C72-1D51-4798-B5C8-664C49F50C5D}" type="sibTrans" cxnId="{A0815F16-799E-4EA5-A55B-57F3CE4F6BFC}">
      <dgm:prSet/>
      <dgm:spPr/>
      <dgm:t>
        <a:bodyPr/>
        <a:lstStyle/>
        <a:p>
          <a:endParaRPr lang="en-US"/>
        </a:p>
      </dgm:t>
    </dgm:pt>
    <dgm:pt modelId="{969AA938-71D9-418A-B31D-3A2027BC2ED2}" type="pres">
      <dgm:prSet presAssocID="{9CA49F2A-6EB3-4018-9B1B-0FC1A0A494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3C85D3-D2BB-4907-849B-86D613FF981F}" type="pres">
      <dgm:prSet presAssocID="{41D25EAE-5788-4699-82E4-BCD3D47B3A5C}" presName="centerShape" presStyleLbl="node0" presStyleIdx="0" presStyleCnt="1" custScaleX="81020" custScaleY="75065" custLinFactNeighborX="487" custLinFactNeighborY="-13150"/>
      <dgm:spPr/>
      <dgm:t>
        <a:bodyPr/>
        <a:lstStyle/>
        <a:p>
          <a:endParaRPr lang="en-US"/>
        </a:p>
      </dgm:t>
    </dgm:pt>
    <dgm:pt modelId="{BF9E01BE-82AB-4A64-A96B-A5413E4A4E7E}" type="pres">
      <dgm:prSet presAssocID="{C34FD0AB-6137-4D88-9BA1-C10A85B6306A}" presName="parTrans" presStyleLbl="bgSibTrans2D1" presStyleIdx="0" presStyleCnt="3" custLinFactNeighborX="3552" custLinFactNeighborY="-13868"/>
      <dgm:spPr/>
      <dgm:t>
        <a:bodyPr/>
        <a:lstStyle/>
        <a:p>
          <a:endParaRPr lang="en-US"/>
        </a:p>
      </dgm:t>
    </dgm:pt>
    <dgm:pt modelId="{A220FE4B-F67F-4385-A243-1FE4ADE92B01}" type="pres">
      <dgm:prSet presAssocID="{08053629-4E4F-4AB1-AEB9-DE4BEB668D14}" presName="node" presStyleLbl="node1" presStyleIdx="0" presStyleCnt="3" custRadScaleRad="80838" custRadScaleInc="-75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B3896-7F65-4AB5-A2CA-69861A70DE42}" type="pres">
      <dgm:prSet presAssocID="{39838679-83A6-4B11-B5D4-27B1D49A0692}" presName="parTrans" presStyleLbl="bgSibTrans2D1" presStyleIdx="1" presStyleCnt="3" custLinFactNeighborX="1990" custLinFactNeighborY="11557" custRadScaleRad="39689" custRadScaleInc="-2147483648"/>
      <dgm:spPr/>
      <dgm:t>
        <a:bodyPr/>
        <a:lstStyle/>
        <a:p>
          <a:endParaRPr lang="en-US"/>
        </a:p>
      </dgm:t>
    </dgm:pt>
    <dgm:pt modelId="{5AA28E20-3496-4D3F-83D5-8BF2F2318F3C}" type="pres">
      <dgm:prSet presAssocID="{27603B05-A9AA-40A3-AFFA-810020BFBF85}" presName="node" presStyleLbl="node1" presStyleIdx="1" presStyleCnt="3" custRadScaleRad="105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6539A-2A1A-4558-9DEC-D72C300639D3}" type="pres">
      <dgm:prSet presAssocID="{2FD2BCD0-BD32-4A96-AD1C-5B6D7E7DE54D}" presName="parTrans" presStyleLbl="bgSibTrans2D1" presStyleIdx="2" presStyleCnt="3" custLinFactNeighborX="-1762" custLinFactNeighborY="-6934"/>
      <dgm:spPr/>
      <dgm:t>
        <a:bodyPr/>
        <a:lstStyle/>
        <a:p>
          <a:endParaRPr lang="en-US"/>
        </a:p>
      </dgm:t>
    </dgm:pt>
    <dgm:pt modelId="{E1545742-B834-44D5-8359-F47A79DBFBB5}" type="pres">
      <dgm:prSet presAssocID="{FE50B4BA-773D-4F80-8A55-DE051262C39C}" presName="node" presStyleLbl="node1" presStyleIdx="2" presStyleCnt="3" custRadScaleRad="115229" custRadScaleInc="979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9071F9-6C50-48FF-9E50-9F15C143BF0F}" type="presOf" srcId="{08053629-4E4F-4AB1-AEB9-DE4BEB668D14}" destId="{A220FE4B-F67F-4385-A243-1FE4ADE92B01}" srcOrd="0" destOrd="0" presId="urn:microsoft.com/office/officeart/2005/8/layout/radial4"/>
    <dgm:cxn modelId="{2DD54E0F-846D-467C-A149-2E97C343B2C0}" srcId="{41D25EAE-5788-4699-82E4-BCD3D47B3A5C}" destId="{27603B05-A9AA-40A3-AFFA-810020BFBF85}" srcOrd="1" destOrd="0" parTransId="{39838679-83A6-4B11-B5D4-27B1D49A0692}" sibTransId="{21F51D16-D272-4529-B096-37F7A5C54FA3}"/>
    <dgm:cxn modelId="{DC9F25B0-4839-4FE1-9449-7D200DAF10B4}" srcId="{41D25EAE-5788-4699-82E4-BCD3D47B3A5C}" destId="{08053629-4E4F-4AB1-AEB9-DE4BEB668D14}" srcOrd="0" destOrd="0" parTransId="{C34FD0AB-6137-4D88-9BA1-C10A85B6306A}" sibTransId="{E0C24F8F-34DD-493D-907B-8A12EE26CC32}"/>
    <dgm:cxn modelId="{316F68D4-8E55-4A6F-976C-B02B2C1AFAF8}" type="presOf" srcId="{39838679-83A6-4B11-B5D4-27B1D49A0692}" destId="{861B3896-7F65-4AB5-A2CA-69861A70DE42}" srcOrd="0" destOrd="0" presId="urn:microsoft.com/office/officeart/2005/8/layout/radial4"/>
    <dgm:cxn modelId="{A0815F16-799E-4EA5-A55B-57F3CE4F6BFC}" srcId="{41D25EAE-5788-4699-82E4-BCD3D47B3A5C}" destId="{FE50B4BA-773D-4F80-8A55-DE051262C39C}" srcOrd="2" destOrd="0" parTransId="{2FD2BCD0-BD32-4A96-AD1C-5B6D7E7DE54D}" sibTransId="{8DA41C72-1D51-4798-B5C8-664C49F50C5D}"/>
    <dgm:cxn modelId="{5FCCF81A-BD28-42AC-A02B-5345F83A11D4}" type="presOf" srcId="{2FD2BCD0-BD32-4A96-AD1C-5B6D7E7DE54D}" destId="{2536539A-2A1A-4558-9DEC-D72C300639D3}" srcOrd="0" destOrd="0" presId="urn:microsoft.com/office/officeart/2005/8/layout/radial4"/>
    <dgm:cxn modelId="{FEAC8783-FDE0-4FE7-B086-B90AC1A30C34}" type="presOf" srcId="{9CA49F2A-6EB3-4018-9B1B-0FC1A0A49438}" destId="{969AA938-71D9-418A-B31D-3A2027BC2ED2}" srcOrd="0" destOrd="0" presId="urn:microsoft.com/office/officeart/2005/8/layout/radial4"/>
    <dgm:cxn modelId="{0B699C2E-9CDF-4942-AA59-6A65C210B7A0}" type="presOf" srcId="{FE50B4BA-773D-4F80-8A55-DE051262C39C}" destId="{E1545742-B834-44D5-8359-F47A79DBFBB5}" srcOrd="0" destOrd="0" presId="urn:microsoft.com/office/officeart/2005/8/layout/radial4"/>
    <dgm:cxn modelId="{944E7A72-F38D-444B-8B03-02EE4AE9E290}" type="presOf" srcId="{41D25EAE-5788-4699-82E4-BCD3D47B3A5C}" destId="{D73C85D3-D2BB-4907-849B-86D613FF981F}" srcOrd="0" destOrd="0" presId="urn:microsoft.com/office/officeart/2005/8/layout/radial4"/>
    <dgm:cxn modelId="{9A62970D-31EE-4042-A229-EA33FD9C51F5}" type="presOf" srcId="{C34FD0AB-6137-4D88-9BA1-C10A85B6306A}" destId="{BF9E01BE-82AB-4A64-A96B-A5413E4A4E7E}" srcOrd="0" destOrd="0" presId="urn:microsoft.com/office/officeart/2005/8/layout/radial4"/>
    <dgm:cxn modelId="{F2C11628-B3E3-4637-99D2-B8B067FB0F5E}" type="presOf" srcId="{27603B05-A9AA-40A3-AFFA-810020BFBF85}" destId="{5AA28E20-3496-4D3F-83D5-8BF2F2318F3C}" srcOrd="0" destOrd="0" presId="urn:microsoft.com/office/officeart/2005/8/layout/radial4"/>
    <dgm:cxn modelId="{FB771C78-1E2A-41ED-8849-8F5398C9A69A}" srcId="{9CA49F2A-6EB3-4018-9B1B-0FC1A0A49438}" destId="{41D25EAE-5788-4699-82E4-BCD3D47B3A5C}" srcOrd="0" destOrd="0" parTransId="{1A197FF4-E867-4C7B-B21F-54DE49B65AE1}" sibTransId="{6A73A520-318B-4000-A729-FB2840B6911E}"/>
    <dgm:cxn modelId="{A52CD859-D341-4E02-B972-569F919CC4CC}" type="presParOf" srcId="{969AA938-71D9-418A-B31D-3A2027BC2ED2}" destId="{D73C85D3-D2BB-4907-849B-86D613FF981F}" srcOrd="0" destOrd="0" presId="urn:microsoft.com/office/officeart/2005/8/layout/radial4"/>
    <dgm:cxn modelId="{C630629B-4819-4E96-B1B9-4D5F380E1F91}" type="presParOf" srcId="{969AA938-71D9-418A-B31D-3A2027BC2ED2}" destId="{BF9E01BE-82AB-4A64-A96B-A5413E4A4E7E}" srcOrd="1" destOrd="0" presId="urn:microsoft.com/office/officeart/2005/8/layout/radial4"/>
    <dgm:cxn modelId="{54F7BC61-3402-412C-B16A-E1D199D39963}" type="presParOf" srcId="{969AA938-71D9-418A-B31D-3A2027BC2ED2}" destId="{A220FE4B-F67F-4385-A243-1FE4ADE92B01}" srcOrd="2" destOrd="0" presId="urn:microsoft.com/office/officeart/2005/8/layout/radial4"/>
    <dgm:cxn modelId="{6B96D174-DB52-4F1A-BB18-35DC61D1FE53}" type="presParOf" srcId="{969AA938-71D9-418A-B31D-3A2027BC2ED2}" destId="{861B3896-7F65-4AB5-A2CA-69861A70DE42}" srcOrd="3" destOrd="0" presId="urn:microsoft.com/office/officeart/2005/8/layout/radial4"/>
    <dgm:cxn modelId="{583078F2-56D3-4242-A67B-2F7B98B29133}" type="presParOf" srcId="{969AA938-71D9-418A-B31D-3A2027BC2ED2}" destId="{5AA28E20-3496-4D3F-83D5-8BF2F2318F3C}" srcOrd="4" destOrd="0" presId="urn:microsoft.com/office/officeart/2005/8/layout/radial4"/>
    <dgm:cxn modelId="{02B57CA4-6355-40BA-9BF8-FE6D76A6A18B}" type="presParOf" srcId="{969AA938-71D9-418A-B31D-3A2027BC2ED2}" destId="{2536539A-2A1A-4558-9DEC-D72C300639D3}" srcOrd="5" destOrd="0" presId="urn:microsoft.com/office/officeart/2005/8/layout/radial4"/>
    <dgm:cxn modelId="{730A440E-3590-47ED-A925-18FAF85B334D}" type="presParOf" srcId="{969AA938-71D9-418A-B31D-3A2027BC2ED2}" destId="{E1545742-B834-44D5-8359-F47A79DBFBB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C85D3-D2BB-4907-849B-86D613FF981F}">
      <dsp:nvSpPr>
        <dsp:cNvPr id="0" name=""/>
        <dsp:cNvSpPr/>
      </dsp:nvSpPr>
      <dsp:spPr>
        <a:xfrm>
          <a:off x="2586028" y="2422259"/>
          <a:ext cx="1757376" cy="16282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Optimized population health impact</a:t>
          </a:r>
        </a:p>
      </dsp:txBody>
      <dsp:txXfrm>
        <a:off x="2843390" y="2660705"/>
        <a:ext cx="1242652" cy="1151317"/>
      </dsp:txXfrm>
    </dsp:sp>
    <dsp:sp modelId="{BF9E01BE-82AB-4A64-A96B-A5413E4A4E7E}">
      <dsp:nvSpPr>
        <dsp:cNvPr id="0" name=""/>
        <dsp:cNvSpPr/>
      </dsp:nvSpPr>
      <dsp:spPr>
        <a:xfrm rot="9409620">
          <a:off x="1093988" y="3536414"/>
          <a:ext cx="1609023" cy="6181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0FE4B-F67F-4385-A243-1FE4ADE92B01}">
      <dsp:nvSpPr>
        <dsp:cNvPr id="0" name=""/>
        <dsp:cNvSpPr/>
      </dsp:nvSpPr>
      <dsp:spPr>
        <a:xfrm>
          <a:off x="71437" y="3423573"/>
          <a:ext cx="2060612" cy="1648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Delivery system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(primary care prevention, care management)</a:t>
          </a:r>
        </a:p>
      </dsp:txBody>
      <dsp:txXfrm>
        <a:off x="119720" y="3471856"/>
        <a:ext cx="1964046" cy="1551923"/>
      </dsp:txXfrm>
    </dsp:sp>
    <dsp:sp modelId="{861B3896-7F65-4AB5-A2CA-69861A70DE42}">
      <dsp:nvSpPr>
        <dsp:cNvPr id="0" name=""/>
        <dsp:cNvSpPr/>
      </dsp:nvSpPr>
      <dsp:spPr>
        <a:xfrm rot="16157908">
          <a:off x="2755517" y="1383154"/>
          <a:ext cx="1435986" cy="6181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28E20-3496-4D3F-83D5-8BF2F2318F3C}">
      <dsp:nvSpPr>
        <dsp:cNvPr id="0" name=""/>
        <dsp:cNvSpPr/>
      </dsp:nvSpPr>
      <dsp:spPr>
        <a:xfrm>
          <a:off x="2405837" y="78618"/>
          <a:ext cx="2060612" cy="1648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Public Health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(provide and reinforce prevention, messaging, regulation, system support)</a:t>
          </a:r>
        </a:p>
      </dsp:txBody>
      <dsp:txXfrm>
        <a:off x="2454120" y="126901"/>
        <a:ext cx="1964046" cy="1551923"/>
      </dsp:txXfrm>
    </dsp:sp>
    <dsp:sp modelId="{2536539A-2A1A-4558-9DEC-D72C300639D3}">
      <dsp:nvSpPr>
        <dsp:cNvPr id="0" name=""/>
        <dsp:cNvSpPr/>
      </dsp:nvSpPr>
      <dsp:spPr>
        <a:xfrm rot="1382897">
          <a:off x="4256783" y="3578478"/>
          <a:ext cx="1621340" cy="6181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45742-B834-44D5-8359-F47A79DBFBB5}">
      <dsp:nvSpPr>
        <dsp:cNvPr id="0" name=""/>
        <dsp:cNvSpPr/>
      </dsp:nvSpPr>
      <dsp:spPr>
        <a:xfrm>
          <a:off x="4811674" y="3423573"/>
          <a:ext cx="2060612" cy="1648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Accountability Structure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(e.g. health plan, to organize non-medical and ensure cost control</a:t>
          </a:r>
          <a:r>
            <a:rPr lang="en-US" sz="1600" kern="1200" dirty="0"/>
            <a:t>)</a:t>
          </a:r>
        </a:p>
      </dsp:txBody>
      <dsp:txXfrm>
        <a:off x="4859957" y="3471856"/>
        <a:ext cx="1964046" cy="1551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C85D3-D2BB-4907-849B-86D613FF981F}">
      <dsp:nvSpPr>
        <dsp:cNvPr id="0" name=""/>
        <dsp:cNvSpPr/>
      </dsp:nvSpPr>
      <dsp:spPr>
        <a:xfrm>
          <a:off x="2586028" y="2422259"/>
          <a:ext cx="1757376" cy="16282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Optimized population health impact</a:t>
          </a:r>
        </a:p>
      </dsp:txBody>
      <dsp:txXfrm>
        <a:off x="2843390" y="2660705"/>
        <a:ext cx="1242652" cy="1151317"/>
      </dsp:txXfrm>
    </dsp:sp>
    <dsp:sp modelId="{BF9E01BE-82AB-4A64-A96B-A5413E4A4E7E}">
      <dsp:nvSpPr>
        <dsp:cNvPr id="0" name=""/>
        <dsp:cNvSpPr/>
      </dsp:nvSpPr>
      <dsp:spPr>
        <a:xfrm rot="9409620">
          <a:off x="1093988" y="3536414"/>
          <a:ext cx="1609023" cy="6181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0FE4B-F67F-4385-A243-1FE4ADE92B01}">
      <dsp:nvSpPr>
        <dsp:cNvPr id="0" name=""/>
        <dsp:cNvSpPr/>
      </dsp:nvSpPr>
      <dsp:spPr>
        <a:xfrm>
          <a:off x="71437" y="3423573"/>
          <a:ext cx="2060612" cy="1648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Delivery system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(primary care prevention, care management, behavioral health supports)</a:t>
          </a:r>
        </a:p>
      </dsp:txBody>
      <dsp:txXfrm>
        <a:off x="119720" y="3471856"/>
        <a:ext cx="1964046" cy="1551923"/>
      </dsp:txXfrm>
    </dsp:sp>
    <dsp:sp modelId="{861B3896-7F65-4AB5-A2CA-69861A70DE42}">
      <dsp:nvSpPr>
        <dsp:cNvPr id="0" name=""/>
        <dsp:cNvSpPr/>
      </dsp:nvSpPr>
      <dsp:spPr>
        <a:xfrm rot="16157908">
          <a:off x="2755517" y="1383154"/>
          <a:ext cx="1435986" cy="6181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28E20-3496-4D3F-83D5-8BF2F2318F3C}">
      <dsp:nvSpPr>
        <dsp:cNvPr id="0" name=""/>
        <dsp:cNvSpPr/>
      </dsp:nvSpPr>
      <dsp:spPr>
        <a:xfrm>
          <a:off x="2405837" y="78618"/>
          <a:ext cx="2060612" cy="1648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Public Health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(provide and reinforce prevention, messaging, regulation, system support)</a:t>
          </a:r>
        </a:p>
      </dsp:txBody>
      <dsp:txXfrm>
        <a:off x="2454120" y="126901"/>
        <a:ext cx="1964046" cy="1551923"/>
      </dsp:txXfrm>
    </dsp:sp>
    <dsp:sp modelId="{2536539A-2A1A-4558-9DEC-D72C300639D3}">
      <dsp:nvSpPr>
        <dsp:cNvPr id="0" name=""/>
        <dsp:cNvSpPr/>
      </dsp:nvSpPr>
      <dsp:spPr>
        <a:xfrm rot="1382897">
          <a:off x="4256783" y="3578478"/>
          <a:ext cx="1621340" cy="6181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45742-B834-44D5-8359-F47A79DBFBB5}">
      <dsp:nvSpPr>
        <dsp:cNvPr id="0" name=""/>
        <dsp:cNvSpPr/>
      </dsp:nvSpPr>
      <dsp:spPr>
        <a:xfrm>
          <a:off x="4811674" y="3423573"/>
          <a:ext cx="2060612" cy="1648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Accountability Structure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(e.g. health plan, to organize non-medical and ensure cost control</a:t>
          </a:r>
          <a:r>
            <a:rPr lang="en-US" sz="1600" kern="1200" dirty="0"/>
            <a:t>)</a:t>
          </a:r>
        </a:p>
      </dsp:txBody>
      <dsp:txXfrm>
        <a:off x="4859957" y="3471856"/>
        <a:ext cx="1964046" cy="1551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D041D6-AC52-4C98-A326-6AA82C313D9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5414B6-45A6-4DA7-BFA5-136EEAF008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8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906A-1AB3-524E-ABAB-CE6D5FA35EE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02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786" y="1827658"/>
            <a:ext cx="3886200" cy="1259745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93" y="3034991"/>
            <a:ext cx="3903893" cy="74723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250"/>
            <a:ext cx="9144000" cy="701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5987"/>
            <a:ext cx="9144000" cy="34791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0" y="1259585"/>
            <a:ext cx="9144000" cy="0"/>
          </a:xfrm>
          <a:prstGeom prst="line">
            <a:avLst/>
          </a:prstGeom>
          <a:ln w="127000">
            <a:solidFill>
              <a:srgbClr val="86AB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5283059"/>
            <a:ext cx="3102796" cy="0"/>
          </a:xfrm>
          <a:prstGeom prst="line">
            <a:avLst/>
          </a:prstGeom>
          <a:ln w="63500">
            <a:solidFill>
              <a:srgbClr val="0064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222811" y="5283059"/>
            <a:ext cx="3248166" cy="0"/>
          </a:xfrm>
          <a:prstGeom prst="line">
            <a:avLst/>
          </a:prstGeom>
          <a:ln w="63500">
            <a:solidFill>
              <a:srgbClr val="86AB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6698385" y="5283059"/>
            <a:ext cx="2445616" cy="0"/>
          </a:xfrm>
          <a:prstGeom prst="line">
            <a:avLst/>
          </a:prstGeom>
          <a:ln w="63500">
            <a:solidFill>
              <a:srgbClr val="5525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29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29AF-0773-3B41-85BE-192EF9B3FBD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5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5477-8623-6341-A7AA-440292F63DB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8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0826"/>
            <a:ext cx="7886700" cy="517743"/>
          </a:xfrm>
        </p:spPr>
        <p:txBody>
          <a:bodyPr>
            <a:normAutofit/>
          </a:bodyPr>
          <a:lstStyle>
            <a:lvl1pPr>
              <a:defRPr sz="1800" b="1" i="0" cap="all" baseline="0">
                <a:solidFill>
                  <a:srgbClr val="5527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203325"/>
            <a:ext cx="7886700" cy="4351338"/>
          </a:xfrm>
        </p:spPr>
        <p:txBody>
          <a:bodyPr/>
          <a:lstStyle>
            <a:lvl1pPr marL="228600" indent="-228600">
              <a:buClr>
                <a:srgbClr val="86AB5D"/>
              </a:buClr>
              <a:buFont typeface="ZapfDingbatsITC" charset="0"/>
              <a:buChar char="✚"/>
              <a:defRPr/>
            </a:lvl1pPr>
            <a:lvl2pPr marL="685800" indent="-228600">
              <a:buClr>
                <a:srgbClr val="86AB5D"/>
              </a:buClr>
              <a:buFont typeface="ZapfDingbatsITC" charset="0"/>
              <a:buChar char="✚"/>
              <a:defRPr/>
            </a:lvl2pPr>
            <a:lvl3pPr marL="1143000" indent="-228600">
              <a:buClr>
                <a:srgbClr val="86AB5D"/>
              </a:buClr>
              <a:buFont typeface="ZapfDingbatsITC" charset="0"/>
              <a:buChar char="✚"/>
              <a:defRPr/>
            </a:lvl3pPr>
            <a:lvl4pPr marL="1600200" indent="-228600">
              <a:buClr>
                <a:srgbClr val="86AB5D"/>
              </a:buClr>
              <a:buFont typeface="ZapfDingbatsITC" charset="0"/>
              <a:buChar char="✚"/>
              <a:defRPr/>
            </a:lvl4pPr>
            <a:lvl5pPr marL="2057400" indent="-228600">
              <a:buClr>
                <a:srgbClr val="86AB5D"/>
              </a:buClr>
              <a:buFont typeface="ZapfDingbatsITC" charset="0"/>
              <a:buChar char="✚"/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91929" y="378341"/>
            <a:ext cx="0" cy="193853"/>
          </a:xfrm>
          <a:prstGeom prst="line">
            <a:avLst/>
          </a:prstGeom>
          <a:ln w="88900">
            <a:solidFill>
              <a:srgbClr val="86AB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783771"/>
            <a:ext cx="9144000" cy="0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38" y="6475863"/>
            <a:ext cx="4026090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0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638B-5D61-4F41-8E99-1FA4AC3DF030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319157" y="1"/>
            <a:ext cx="2583476" cy="6216669"/>
          </a:xfrm>
          <a:prstGeom prst="rect">
            <a:avLst/>
          </a:prstGeom>
          <a:solidFill>
            <a:srgbClr val="86A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584032" y="6026442"/>
            <a:ext cx="2053727" cy="19455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07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E2DA-CA39-F040-B87D-F66B3D45A7A1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690688"/>
            <a:ext cx="9144000" cy="42732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20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DC2E-EA2E-6C4F-8562-399618E8E075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90688"/>
            <a:ext cx="9144000" cy="42732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67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1A44-5819-9245-86C2-19F3DC00A50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690688"/>
            <a:ext cx="9144000" cy="42732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4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74BF-4325-E74D-A384-67420218A42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3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4D1-0440-B747-922A-3D091F9FE07A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0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4CE0-4B81-F14F-97F2-5CEA7269711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3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D6A2C-1E21-1D4C-86E4-63E9697AA8A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4/12/2017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4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0066A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882"/>
            <a:ext cx="9144000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785" y="1534064"/>
            <a:ext cx="7901967" cy="1259745"/>
          </a:xfrm>
        </p:spPr>
        <p:txBody>
          <a:bodyPr>
            <a:normAutofit fontScale="90000"/>
          </a:bodyPr>
          <a:lstStyle/>
          <a:p>
            <a:r>
              <a:rPr lang="en-US" dirty="0"/>
              <a:t>Report to the Citizens Blue Ribbon Committee on JPS Health Network Long Range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93" y="2806200"/>
            <a:ext cx="3903893" cy="2203682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rgbClr val="552733"/>
              </a:solidFill>
            </a:endParaRPr>
          </a:p>
          <a:p>
            <a:r>
              <a:rPr lang="en-US" dirty="0">
                <a:solidFill>
                  <a:srgbClr val="552733"/>
                </a:solidFill>
              </a:rPr>
              <a:t>The Delivery System</a:t>
            </a:r>
          </a:p>
          <a:p>
            <a:r>
              <a:rPr lang="en-US" dirty="0">
                <a:solidFill>
                  <a:srgbClr val="552733"/>
                </a:solidFill>
              </a:rPr>
              <a:t>April 18, 2017</a:t>
            </a:r>
          </a:p>
          <a:p>
            <a:endParaRPr lang="en-US" dirty="0">
              <a:solidFill>
                <a:srgbClr val="552733"/>
              </a:solidFill>
            </a:endParaRPr>
          </a:p>
          <a:p>
            <a:r>
              <a:rPr lang="en-US" dirty="0">
                <a:solidFill>
                  <a:srgbClr val="552733"/>
                </a:solidFill>
              </a:rPr>
              <a:t>Karen Batia, PhD, Principal</a:t>
            </a:r>
          </a:p>
          <a:p>
            <a:r>
              <a:rPr lang="en-US" dirty="0">
                <a:solidFill>
                  <a:srgbClr val="552733"/>
                </a:solidFill>
              </a:rPr>
              <a:t>Greg Vachon, MD, MPH, Principal</a:t>
            </a:r>
          </a:p>
          <a:p>
            <a:endParaRPr lang="en-US" dirty="0">
              <a:solidFill>
                <a:srgbClr val="552733"/>
              </a:solidFill>
            </a:endParaRPr>
          </a:p>
          <a:p>
            <a:endParaRPr lang="en-US" dirty="0">
              <a:solidFill>
                <a:srgbClr val="552733"/>
              </a:solidFill>
            </a:endParaRPr>
          </a:p>
          <a:p>
            <a:endParaRPr lang="en-US" dirty="0">
              <a:solidFill>
                <a:srgbClr val="5527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6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health: Impact through Right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77365059"/>
              </p:ext>
            </p:extLst>
          </p:nvPr>
        </p:nvGraphicFramePr>
        <p:xfrm>
          <a:off x="927629" y="1094316"/>
          <a:ext cx="6872287" cy="507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p-Down Arrow 5"/>
          <p:cNvSpPr/>
          <p:nvPr/>
        </p:nvSpPr>
        <p:spPr>
          <a:xfrm rot="16200000">
            <a:off x="4199609" y="4780634"/>
            <a:ext cx="484632" cy="228685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Up-Down Arrow 6"/>
          <p:cNvSpPr/>
          <p:nvPr/>
        </p:nvSpPr>
        <p:spPr>
          <a:xfrm rot="12889818">
            <a:off x="2504298" y="2783040"/>
            <a:ext cx="510317" cy="169461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Up-Down Arrow 7"/>
          <p:cNvSpPr/>
          <p:nvPr/>
        </p:nvSpPr>
        <p:spPr>
          <a:xfrm rot="8326865">
            <a:off x="5685545" y="2783039"/>
            <a:ext cx="510317" cy="169461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8650" y="264585"/>
            <a:ext cx="7886700" cy="51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 cap="all" baseline="0">
                <a:solidFill>
                  <a:srgbClr val="5527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11702277"/>
              </p:ext>
            </p:extLst>
          </p:nvPr>
        </p:nvGraphicFramePr>
        <p:xfrm>
          <a:off x="927629" y="1108075"/>
          <a:ext cx="6872287" cy="507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3412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Health and Care Management at JPS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86392"/>
            <a:ext cx="7886700" cy="3969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JPS Connection with limited focus on population of eligible residents not-yet-seen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Health information sharing (HIE), storing (data warehouse) and analysis are limited and will become increasingly necessary to succeed with expected evolution of health care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Care management plan is in place to increase resources and to focus on care transitions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Some disease-specific care management is occurring in primary care settings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2971" y="5248444"/>
            <a:ext cx="7250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Recommendation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 robust, risk-informed care management program is needed to succeed in future population payments</a:t>
            </a:r>
          </a:p>
        </p:txBody>
      </p:sp>
    </p:spTree>
    <p:extLst>
      <p:ext uri="{BB962C8B-B14F-4D97-AF65-F5344CB8AC3E}">
        <p14:creationId xmlns:p14="http://schemas.microsoft.com/office/powerpoint/2010/main" val="2586966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Populations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5"/>
            <a:ext cx="7886700" cy="515302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Geriatric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Source population growing dramatically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Many programs, including a fellowship and geriatric trauma care recognition, that need to be strengthened and highlighted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Pediatric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Increase partnership with Cook Children’s (information exchange, population health initiatives)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Active cancer patients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Accredited Cancer Care Center recognized for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Demographics and cancer-as-chronic disease (survival but need for ongoing treatment) both suggest significant investment will be 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00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51117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Strengths</a:t>
            </a:r>
            <a:r>
              <a:rPr lang="en-US" b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Cancer center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Interwoven leadership and accountability between Acclaim and JPS </a:t>
            </a:r>
            <a:r>
              <a:rPr lang="en-US" sz="1800" dirty="0"/>
              <a:t>(true for primary care as well)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Areas for focus</a:t>
            </a:r>
            <a:endParaRPr lang="en-US" dirty="0"/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Physical space on campus is serious impediment to efficiency </a:t>
            </a:r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Use of technology to de-compress specialty and improve access: e-consults, referral rules engine, schedule monitoring and reporting</a:t>
            </a:r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Benchmarking productivity of specialists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7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5"/>
            <a:ext cx="7886700" cy="375814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Demand far exceeds capacity, leading to typical issues seen in specialty practices of other safety-net delivery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Third next available for non-urgent new appointments are measured in months and for many specialty practices exceed four months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insufficient to know if the limited specialty resources are being used as efficiently as possible, but space </a:t>
            </a:r>
            <a:r>
              <a:rPr lang="en-US" dirty="0" smtClean="0"/>
              <a:t>certainly has negative impacts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0857" y="4819275"/>
            <a:ext cx="73400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Recommendations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Create new space as soon as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Create referral management system with rules and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Use targeted e-consults to improve access with limited specialists</a:t>
            </a:r>
          </a:p>
        </p:txBody>
      </p:sp>
    </p:spTree>
    <p:extLst>
      <p:ext uri="{BB962C8B-B14F-4D97-AF65-F5344CB8AC3E}">
        <p14:creationId xmlns:p14="http://schemas.microsoft.com/office/powerpoint/2010/main" val="3554585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5"/>
            <a:ext cx="7886700" cy="384280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122,000 visits budgeted for 2017, source of many admissions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Long waiting periods attributed in part to insufficient and inefficient space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Excessive holding periods waiting for inpatient beds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Ability to connect patients to a new primary care appointment is very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for current JPS primary care patients, getting a rapid post-ED visit is challenging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763" y="5032912"/>
            <a:ext cx="76384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Recommendations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Create programs to get high-impact ED patients into primary care (and specialty as needed per referral rules)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Expand capacity with proper adjacencies </a:t>
            </a:r>
          </a:p>
        </p:txBody>
      </p:sp>
    </p:spTree>
    <p:extLst>
      <p:ext uri="{BB962C8B-B14F-4D97-AF65-F5344CB8AC3E}">
        <p14:creationId xmlns:p14="http://schemas.microsoft.com/office/powerpoint/2010/main" val="2415173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5"/>
            <a:ext cx="7886700" cy="3842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Trauma services are a major strength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Multi-bed rooms are anachronistic, posing safety and privacy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tower structure separating some diagnostics and support services causes inefficiencies and patient experience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16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763" y="5244579"/>
            <a:ext cx="7638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Recommendation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New inpatient facilities are needed </a:t>
            </a:r>
          </a:p>
        </p:txBody>
      </p:sp>
    </p:spTree>
    <p:extLst>
      <p:ext uri="{BB962C8B-B14F-4D97-AF65-F5344CB8AC3E}">
        <p14:creationId xmlns:p14="http://schemas.microsoft.com/office/powerpoint/2010/main" val="222561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Continuum of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need for post-acute beds (rehabilitation and skilled nursing) is likely to increase significantly with aging population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Technology-enabled home discharge and care management will likely be expected as best practice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3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46194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Strengths</a:t>
            </a:r>
            <a:r>
              <a:rPr lang="en-US" b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JPS is viewed by stakeholders as the “go-to” Tarrant County provider for people with the most complex behavioral health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Psychiatric Emergency Center (PEC) is a significant community asset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BH performance metrics reported exceed national benchmarks including readmission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JPS coordinates BH DSRIP projects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18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49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inpatient and emergency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4"/>
            <a:ext cx="7886700" cy="49741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Trinity Springs and PEC physical spaces impose significant challenges for patients and 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Distance between PEC and psychiatric beds, psychiatric beds and main hospital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Aging, physical layout, and room configuration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JPS inpatient beds represent 24% of psychiatric beds in Tarrant County (132 psychiatric beds/116 adults/16 adolescent + 15 med/psych)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FY15 transferred 3,100 BH patients to private psych hospitals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PEC demand exceeds physical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19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78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U.S. HEALTH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Culture of Health</a:t>
            </a:r>
            <a:r>
              <a:rPr lang="en-US" dirty="0"/>
              <a:t>: health as a shared value; cross sector collaboration to improve well-being; healthier, more equitable communities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Health System Transformation</a:t>
            </a:r>
            <a:r>
              <a:rPr lang="en-US" dirty="0"/>
              <a:t>: care integration; data analytics; telehealth; shifting from “sick care” to prevention and addressing social determinants of health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Whole Person Care</a:t>
            </a:r>
            <a:r>
              <a:rPr lang="en-US" dirty="0"/>
              <a:t>: patient-centered coordination of medical, behavioral, and social services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Value Based Payment</a:t>
            </a:r>
            <a:r>
              <a:rPr lang="en-US" dirty="0"/>
              <a:t>: move from fee-for-service to payments for outcomes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Medical Education and Provider Supply</a:t>
            </a:r>
            <a:r>
              <a:rPr lang="en-US" dirty="0"/>
              <a:t>: adoption of new multidisciplinary training programs and reallocation of educational resources towards areas of need including primary care, behavioral health, and integrated practice models of care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5715" y="5663119"/>
            <a:ext cx="7839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Other important trends</a:t>
            </a:r>
            <a:r>
              <a:rPr lang="en-US" sz="1600" dirty="0"/>
              <a:t>: </a:t>
            </a:r>
            <a:r>
              <a:rPr lang="en-US" sz="1600" i="1" dirty="0"/>
              <a:t>personal responsibility in health behaviors, consumer choice, competition &amp; consolidation, expensive medical advances (proteomics, biologics)</a:t>
            </a:r>
          </a:p>
        </p:txBody>
      </p:sp>
    </p:spTree>
    <p:extLst>
      <p:ext uri="{BB962C8B-B14F-4D97-AF65-F5344CB8AC3E}">
        <p14:creationId xmlns:p14="http://schemas.microsoft.com/office/powerpoint/2010/main" val="2880747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expansion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5"/>
            <a:ext cx="7886700" cy="500429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Services for children and adolescents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Targeted services for the geriatric and aging populations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Inpatient beds and longer-term beds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Integration of behavioral health supports into community-based, ambulatory primary care and school-based settings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Urgent behavioral health care/ED diversion for behavioral health-related issues outside of Fort Worth and the main JPS campus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A substance abuse strategy and services—currently there are no substance use disorder (SUD) treatment services provided at JPS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A behavioral health population health strategy and behavioral health care management programming and infrastructure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230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8775"/>
            <a:ext cx="7886700" cy="539757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JPS lead the development of a Tarrant County BH System of Care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to invest in diversion (inpatient and criminal justice) programs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to invest in the development of evidence-based outpatient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Ranging from integrated BH within primary care to specialty BH services, and substance abuse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Build expanded PEC and inpatient BH units within or in close proximity to main hospital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in PEC observation space and designated space for people experiencing substance abuse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Flexible inpatient beds to serve geriatric, children 12 and younger, adolescents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</a:t>
            </a:r>
            <a:r>
              <a:rPr lang="en-US"/>
              <a:t>electroconvulsive therapy (ECT) </a:t>
            </a:r>
            <a:r>
              <a:rPr lang="en-US" dirty="0"/>
              <a:t>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06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inpatient bed needs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6222" y="4915458"/>
            <a:ext cx="6151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Assumptions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Continued investment in outpatient and diversion services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Continued lack of capacity and state psychiatric facilities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JPS will continue to contract with private psychiatric facilities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98803"/>
              </p:ext>
            </p:extLst>
          </p:nvPr>
        </p:nvGraphicFramePr>
        <p:xfrm>
          <a:off x="441642" y="1347077"/>
          <a:ext cx="6909069" cy="3239960"/>
        </p:xfrm>
        <a:graphic>
          <a:graphicData uri="http://schemas.openxmlformats.org/drawingml/2006/table">
            <a:tbl>
              <a:tblPr firstRow="1" firstCol="1" bandRow="1"/>
              <a:tblGrid>
                <a:gridCol w="987663">
                  <a:extLst>
                    <a:ext uri="{9D8B030D-6E8A-4147-A177-3AD203B41FA5}">
                      <a16:colId xmlns:a16="http://schemas.microsoft.com/office/drawing/2014/main" xmlns="" val="4051243255"/>
                    </a:ext>
                  </a:extLst>
                </a:gridCol>
                <a:gridCol w="1908699">
                  <a:extLst>
                    <a:ext uri="{9D8B030D-6E8A-4147-A177-3AD203B41FA5}">
                      <a16:colId xmlns:a16="http://schemas.microsoft.com/office/drawing/2014/main" xmlns="" val="2952838514"/>
                    </a:ext>
                  </a:extLst>
                </a:gridCol>
                <a:gridCol w="1935332">
                  <a:extLst>
                    <a:ext uri="{9D8B030D-6E8A-4147-A177-3AD203B41FA5}">
                      <a16:colId xmlns:a16="http://schemas.microsoft.com/office/drawing/2014/main" xmlns="" val="3053217408"/>
                    </a:ext>
                  </a:extLst>
                </a:gridCol>
                <a:gridCol w="2077375">
                  <a:extLst>
                    <a:ext uri="{9D8B030D-6E8A-4147-A177-3AD203B41FA5}">
                      <a16:colId xmlns:a16="http://schemas.microsoft.com/office/drawing/2014/main" xmlns="" val="359558997"/>
                    </a:ext>
                  </a:extLst>
                </a:gridCol>
              </a:tblGrid>
              <a:tr h="2013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A51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Recommended Tarrant County Inpatient Psychiatric Beds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*35 public beds per 100,000 (see previous population estimates)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A51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JPS Recommendations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(based on 50% County need)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A51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Bed Gap Based on Current Number of JPS Psychiatric Beds at time of publication: 132 beds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>
                      <a:noFill/>
                    </a:lnL>
                    <a:lnR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A51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502797"/>
                  </a:ext>
                </a:extLst>
              </a:tr>
              <a:tr h="238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707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354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51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9465287"/>
                  </a:ext>
                </a:extLst>
              </a:tr>
              <a:tr h="238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784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392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955769"/>
                  </a:ext>
                </a:extLst>
              </a:tr>
              <a:tr h="238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861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431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299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4095606"/>
                  </a:ext>
                </a:extLst>
              </a:tr>
              <a:tr h="238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945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473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1824707"/>
                  </a:ext>
                </a:extLst>
              </a:tr>
              <a:tr h="238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1032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 beds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384</a:t>
                      </a:r>
                    </a:p>
                  </a:txBody>
                  <a:tcPr marL="70855" marR="70855" marT="0" marB="0">
                    <a:lnL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137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016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75263"/>
            <a:ext cx="7886700" cy="539326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Strengths</a:t>
            </a:r>
            <a:r>
              <a:rPr lang="en-US" b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Fully accredited programs in family medicine, psychiatry, emergency medicine, obstetrics/gynecology and orthopedics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Family medicine program is nationally recognized and highly competitive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reputation and strongly desired site for clinical experience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Areas for focus</a:t>
            </a:r>
            <a:endParaRPr lang="en-US" dirty="0"/>
          </a:p>
          <a:p>
            <a:pPr marL="80010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 plan for responding to need for Graduate Medical Education (GME) in county for internal medicine subspecialty and surgical specialties</a:t>
            </a:r>
          </a:p>
          <a:p>
            <a:pPr marL="80010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Recruiting JPS graduates to become attending staff</a:t>
            </a:r>
          </a:p>
          <a:p>
            <a:pPr marL="80010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Developing a full partnership with medical school</a:t>
            </a:r>
          </a:p>
          <a:p>
            <a:pPr marL="80010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Physical space and facilities to be attractive for teaching and recruiting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150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Education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GME for many specialties are missing in county and will be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Education is not only a core part of mission but also excellent mechanism for building staff pipeline (physicians, nurse practitioners in future, other non-physician staff)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5261" y="4231224"/>
            <a:ext cx="76808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Recommendations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Tighter affiliation with UNTHSC/TCU, with institutional goals defined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Recruitment of trainees, including with intent to better match workforce to patient population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Increase support for training and education in behavioral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Incorporate population health into curricula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32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delivery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Question and Answer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0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System as a Whole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51117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Key points</a:t>
            </a:r>
            <a:br>
              <a:rPr lang="en-US" b="1" dirty="0"/>
            </a:b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/>
              <a:t>JPS is a critical provider in Tarrant County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/>
              <a:t>Capacity is strained and, for many services, clearly not adequate to meet current demand. Population growth will demand significant workforce enhancement.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/>
              <a:t>Prevention is foundational and needs strengthening </a:t>
            </a:r>
          </a:p>
          <a:p>
            <a:pPr marL="1196975" lvl="2" indent="0">
              <a:buNone/>
            </a:pPr>
            <a:r>
              <a:rPr lang="en-US" i="1" dirty="0"/>
              <a:t>(through population health, community connections, behavioral health supports and care management)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0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System as a Whole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5111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High-level, big strengths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Trauma: only Level I, Emergency Medicine residency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Behavioral health, including Psychiatry residency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Nationally-recognized Family Medicine residency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Nurses Improving Care for </a:t>
            </a:r>
            <a:r>
              <a:rPr lang="en-US" sz="2400" dirty="0" smtClean="0"/>
              <a:t>Health system </a:t>
            </a:r>
            <a:r>
              <a:rPr lang="en-US" sz="2400" dirty="0"/>
              <a:t>Elders (NICHE) designation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National Committee for Quality Assurance (NCQA) recognized Patient Centered Medical Homes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Person-centric view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5390" y="1904101"/>
            <a:ext cx="1272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Medical 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Services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2223" y="1980278"/>
            <a:ext cx="21446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Behavioral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Health Services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09317" y="4570283"/>
            <a:ext cx="2869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Community 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 and Services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5164666" y="2875881"/>
            <a:ext cx="1117601" cy="1694402"/>
          </a:xfrm>
          <a:prstGeom prst="line">
            <a:avLst/>
          </a:prstGeom>
          <a:ln w="168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05550" y="2811275"/>
            <a:ext cx="1040383" cy="1759008"/>
          </a:xfrm>
          <a:prstGeom prst="line">
            <a:avLst/>
          </a:prstGeom>
          <a:ln w="168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71799" y="2319599"/>
            <a:ext cx="2523067" cy="0"/>
          </a:xfrm>
          <a:prstGeom prst="line">
            <a:avLst/>
          </a:prstGeom>
          <a:ln w="168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17333" y="2844777"/>
            <a:ext cx="2175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Wellness for all, but particularly for high illness burden individuals</a:t>
            </a:r>
          </a:p>
        </p:txBody>
      </p:sp>
    </p:spTree>
    <p:extLst>
      <p:ext uri="{BB962C8B-B14F-4D97-AF65-F5344CB8AC3E}">
        <p14:creationId xmlns:p14="http://schemas.microsoft.com/office/powerpoint/2010/main" val="371787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/>
          <p:nvPr/>
        </p:nvCxnSpPr>
        <p:spPr>
          <a:xfrm>
            <a:off x="4233332" y="3875683"/>
            <a:ext cx="0" cy="758110"/>
          </a:xfrm>
          <a:prstGeom prst="straightConnector1">
            <a:avLst/>
          </a:prstGeom>
          <a:ln w="63500">
            <a:solidFill>
              <a:schemeClr val="accent3">
                <a:lumMod val="75000"/>
                <a:alpha val="44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Areas in SWOT Analysis and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5390" y="1904101"/>
            <a:ext cx="1272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Medical 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Services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2223" y="1980278"/>
            <a:ext cx="21446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Behavioral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Health Services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09317" y="4570283"/>
            <a:ext cx="2869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Community 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 and Services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5164666" y="2875881"/>
            <a:ext cx="1117601" cy="1694402"/>
          </a:xfrm>
          <a:prstGeom prst="line">
            <a:avLst/>
          </a:prstGeom>
          <a:ln w="168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05550" y="2811275"/>
            <a:ext cx="1040383" cy="1759008"/>
          </a:xfrm>
          <a:prstGeom prst="line">
            <a:avLst/>
          </a:prstGeom>
          <a:ln w="168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71799" y="2319599"/>
            <a:ext cx="2523067" cy="0"/>
          </a:xfrm>
          <a:prstGeom prst="line">
            <a:avLst/>
          </a:prstGeom>
          <a:ln w="168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9096" y="1805207"/>
            <a:ext cx="1396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area: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Primary Care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52028" y="2949083"/>
            <a:ext cx="2326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accent3">
                    <a:lumMod val="75000"/>
                  </a:schemeClr>
                </a:solidFill>
              </a:rPr>
              <a:t>nd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area:</a:t>
            </a:r>
          </a:p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Population health and care management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3331" y="2675354"/>
            <a:ext cx="2688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area: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Rest of “medical”: Specialty, ER, inpatient, other continuum services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34150" y="2798610"/>
            <a:ext cx="232621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4</a:t>
            </a:r>
            <a:r>
              <a:rPr lang="en-US" baseline="30000" dirty="0">
                <a:solidFill>
                  <a:schemeClr val="accent3">
                    <a:lumMod val="75000"/>
                  </a:schemeClr>
                </a:solidFill>
              </a:rPr>
              <a:t>th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area: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Behavioral Health 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144364" y="2587516"/>
            <a:ext cx="579102" cy="512125"/>
          </a:xfrm>
          <a:prstGeom prst="straightConnector1">
            <a:avLst/>
          </a:prstGeom>
          <a:ln w="63500">
            <a:solidFill>
              <a:schemeClr val="accent3">
                <a:lumMod val="75000"/>
                <a:alpha val="44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842941" y="2604461"/>
            <a:ext cx="606168" cy="517314"/>
          </a:xfrm>
          <a:prstGeom prst="straightConnector1">
            <a:avLst/>
          </a:prstGeom>
          <a:ln w="63500">
            <a:solidFill>
              <a:schemeClr val="accent3">
                <a:lumMod val="75000"/>
                <a:alpha val="44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03098" y="1302774"/>
            <a:ext cx="651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Organization of this presentation of the most important findings</a:t>
            </a:r>
          </a:p>
        </p:txBody>
      </p:sp>
    </p:spTree>
    <p:extLst>
      <p:ext uri="{BB962C8B-B14F-4D97-AF65-F5344CB8AC3E}">
        <p14:creationId xmlns:p14="http://schemas.microsoft.com/office/powerpoint/2010/main" val="365276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51117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Strengths</a:t>
            </a:r>
            <a:r>
              <a:rPr lang="en-US" b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NCQA-recognized Patient Centered Medical Homes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performance and quality data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Epic electronic medical record (EMR)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Centering Pregnancy model of prenatal care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Weekend and evening hours, dispersed same-day care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Areas for more focus</a:t>
            </a:r>
            <a:endParaRPr lang="en-US" dirty="0"/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Access </a:t>
            </a:r>
            <a:r>
              <a:rPr lang="en-US" sz="1400" i="1" dirty="0"/>
              <a:t>(in addition to appointments: phone, portal, other technology, transportation)</a:t>
            </a:r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Variable productivity</a:t>
            </a:r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Workforce strategies for staff to more closely match patients served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4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244601"/>
            <a:ext cx="4840817" cy="51117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Overwhelming finding is need that exceeds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72 day third next available new appointment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School-based centers have access but are limited to students and their siblings (not open to high need adults)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capacity for geriatric care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4970" y="4789392"/>
            <a:ext cx="54309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Recommendation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Plan for an increase in primary 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Further strengthen support of FQHC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293824"/>
            <a:ext cx="2944283" cy="301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0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health and Care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511175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Population Health: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monitoring of health outcomes in populations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Identification of patterns of health determinants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Policies and interventions designed to: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Increase healthy behaviors and influences, e.g., exercise, healthy eating, safe streets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Reduce unhealthy behaviors and effects, e.g. smoking, medication non-adherence, drop out rates 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Care Management: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Communication/education/motivation interventions beyond the physician visit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Resource is focused on the highest need population, particularly those with recent utilization </a:t>
            </a:r>
            <a:r>
              <a:rPr lang="en-US" sz="2000" dirty="0"/>
              <a:t>(risk stratification)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9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3624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H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F65A7"/>
      </a:accent1>
      <a:accent2>
        <a:srgbClr val="86AB5D"/>
      </a:accent2>
      <a:accent3>
        <a:srgbClr val="552533"/>
      </a:accent3>
      <a:accent4>
        <a:srgbClr val="75A6CB"/>
      </a:accent4>
      <a:accent5>
        <a:srgbClr val="B7D794"/>
      </a:accent5>
      <a:accent6>
        <a:srgbClr val="7C4555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6273</TotalTime>
  <Words>1657</Words>
  <Application>Microsoft Office PowerPoint</Application>
  <PresentationFormat>On-screen Show (4:3)</PresentationFormat>
  <Paragraphs>260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ZapfDingbatsITC</vt:lpstr>
      <vt:lpstr>1_Office Theme</vt:lpstr>
      <vt:lpstr>Report to the Citizens Blue Ribbon Committee on JPS Health Network Long Range Planning</vt:lpstr>
      <vt:lpstr>Trends in U.S. HEALTH CARE</vt:lpstr>
      <vt:lpstr>Delivery System as a Whole</vt:lpstr>
      <vt:lpstr>Delivery System as a Whole</vt:lpstr>
      <vt:lpstr>Person-centric view </vt:lpstr>
      <vt:lpstr>Key Areas in SWOT Analysis and Recommendations</vt:lpstr>
      <vt:lpstr>Primary Care</vt:lpstr>
      <vt:lpstr>Primary Care</vt:lpstr>
      <vt:lpstr>Population health and Care Management</vt:lpstr>
      <vt:lpstr>Population health: Impact through Right Structures</vt:lpstr>
      <vt:lpstr>Population Health and Care Management at JPS </vt:lpstr>
      <vt:lpstr>Special Populations</vt:lpstr>
      <vt:lpstr>Specialty Care</vt:lpstr>
      <vt:lpstr>Specialty</vt:lpstr>
      <vt:lpstr>Emergency Department</vt:lpstr>
      <vt:lpstr>Inpatient</vt:lpstr>
      <vt:lpstr>Continuum of Care</vt:lpstr>
      <vt:lpstr>Behavioral health</vt:lpstr>
      <vt:lpstr>Behavioral health inpatient and emergency services</vt:lpstr>
      <vt:lpstr>Behavioral health expansion needs</vt:lpstr>
      <vt:lpstr>Behavioral health recommendations</vt:lpstr>
      <vt:lpstr>Behavioral health inpatient bed needs</vt:lpstr>
      <vt:lpstr>Medical Education</vt:lpstr>
      <vt:lpstr>Medical Education </vt:lpstr>
      <vt:lpstr>The delivery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Vachon</dc:creator>
  <cp:lastModifiedBy>Lori Weiselberg</cp:lastModifiedBy>
  <cp:revision>72</cp:revision>
  <cp:lastPrinted>2017-04-10T17:56:53Z</cp:lastPrinted>
  <dcterms:created xsi:type="dcterms:W3CDTF">2017-03-30T03:16:50Z</dcterms:created>
  <dcterms:modified xsi:type="dcterms:W3CDTF">2017-04-12T19:59:55Z</dcterms:modified>
</cp:coreProperties>
</file>