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56" r:id="rId6"/>
    <p:sldMasterId id="2147483672" r:id="rId7"/>
  </p:sldMasterIdLst>
  <p:notesMasterIdLst>
    <p:notesMasterId r:id="rId22"/>
  </p:notesMasterIdLst>
  <p:sldIdLst>
    <p:sldId id="261" r:id="rId8"/>
    <p:sldId id="466" r:id="rId9"/>
    <p:sldId id="467" r:id="rId10"/>
    <p:sldId id="468" r:id="rId11"/>
    <p:sldId id="469" r:id="rId12"/>
    <p:sldId id="470" r:id="rId13"/>
    <p:sldId id="477" r:id="rId14"/>
    <p:sldId id="471" r:id="rId15"/>
    <p:sldId id="472" r:id="rId16"/>
    <p:sldId id="473" r:id="rId17"/>
    <p:sldId id="474" r:id="rId18"/>
    <p:sldId id="475" r:id="rId19"/>
    <p:sldId id="478" r:id="rId20"/>
    <p:sldId id="435" r:id="rId2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1644" userDrawn="1">
          <p15:clr>
            <a:srgbClr val="A4A3A4"/>
          </p15:clr>
        </p15:guide>
        <p15:guide id="4" orient="horz" pos="1766">
          <p15:clr>
            <a:srgbClr val="A4A3A4"/>
          </p15:clr>
        </p15:guide>
        <p15:guide id="5" pos="28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ppor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40E"/>
    <a:srgbClr val="C61225"/>
    <a:srgbClr val="2189C4"/>
    <a:srgbClr val="FFD21F"/>
    <a:srgbClr val="C67625"/>
    <a:srgbClr val="21C524"/>
    <a:srgbClr val="B7001C"/>
    <a:srgbClr val="00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1419" autoAdjust="0"/>
  </p:normalViewPr>
  <p:slideViewPr>
    <p:cSldViewPr snapToGrid="0" snapToObjects="1">
      <p:cViewPr>
        <p:scale>
          <a:sx n="152" d="100"/>
          <a:sy n="152" d="100"/>
        </p:scale>
        <p:origin x="-558" y="0"/>
      </p:cViewPr>
      <p:guideLst>
        <p:guide orient="horz" pos="1644"/>
        <p:guide orient="horz" pos="1766"/>
        <p:guide pos="2880"/>
        <p:guide pos="286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2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r">
              <a:defRPr sz="1300"/>
            </a:lvl1pPr>
          </a:lstStyle>
          <a:p>
            <a:fld id="{AA869F93-CD56-47F5-9B10-91FF4398CF2C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1" tIns="46647" rIns="93291" bIns="46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1" tIns="46647" rIns="93291" bIns="46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2"/>
            <a:ext cx="3043343" cy="465455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r">
              <a:defRPr sz="1300"/>
            </a:lvl1pPr>
          </a:lstStyle>
          <a:p>
            <a:fld id="{6222DFD0-B777-40F9-889C-0E8BC327E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3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9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0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1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6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2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DFD0-B777-40F9-889C-0E8BC327E0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mming PPT Template 16-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46"/>
          <a:stretch/>
        </p:blipFill>
        <p:spPr>
          <a:xfrm>
            <a:off x="0" y="-1"/>
            <a:ext cx="9157512" cy="407217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4844"/>
            <a:ext cx="8229600" cy="498476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6463" y="0"/>
            <a:ext cx="9160463" cy="205433"/>
            <a:chOff x="-16463" y="3101340"/>
            <a:chExt cx="9160463" cy="205433"/>
          </a:xfrm>
        </p:grpSpPr>
        <p:sp>
          <p:nvSpPr>
            <p:cNvPr id="6" name="Rectangle 5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9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8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mming PPT Template 16-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46"/>
          <a:stretch/>
        </p:blipFill>
        <p:spPr>
          <a:xfrm>
            <a:off x="0" y="-1"/>
            <a:ext cx="9157512" cy="4072177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 userDrawn="1"/>
        </p:nvGrpSpPr>
        <p:grpSpPr>
          <a:xfrm>
            <a:off x="-16463" y="-1"/>
            <a:ext cx="9160463" cy="205433"/>
            <a:chOff x="-16463" y="3101340"/>
            <a:chExt cx="9160463" cy="205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486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868" y="3137925"/>
            <a:ext cx="8451115" cy="1101725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9069" y="3830386"/>
            <a:ext cx="4859915" cy="69336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80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Date Here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16143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147060"/>
            <a:ext cx="9191044" cy="1107440"/>
            <a:chOff x="0" y="3147060"/>
            <a:chExt cx="9191044" cy="1107440"/>
          </a:xfrm>
        </p:grpSpPr>
        <p:sp>
          <p:nvSpPr>
            <p:cNvPr id="6" name="Parallelogram 5"/>
            <p:cNvSpPr/>
            <p:nvPr userDrawn="1"/>
          </p:nvSpPr>
          <p:spPr>
            <a:xfrm flipH="1">
              <a:off x="3739542" y="3870960"/>
              <a:ext cx="1661160" cy="383540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003800" y="3870960"/>
              <a:ext cx="4187244" cy="383540"/>
            </a:xfrm>
            <a:prstGeom prst="rect">
              <a:avLst/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147060"/>
              <a:ext cx="9191044" cy="723900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6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7181"/>
            <a:ext cx="7772400" cy="1101725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/>
              <a:t>DIVIDER SLIDE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6463" y="2895600"/>
            <a:ext cx="9160463" cy="205433"/>
            <a:chOff x="-16463" y="3101340"/>
            <a:chExt cx="9160463" cy="205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7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mming PPT Template 16-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46"/>
          <a:stretch/>
        </p:blipFill>
        <p:spPr>
          <a:xfrm>
            <a:off x="0" y="-1"/>
            <a:ext cx="9157512" cy="407217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4844"/>
            <a:ext cx="8229600" cy="498476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6463" y="0"/>
            <a:ext cx="9160463" cy="205433"/>
            <a:chOff x="-16463" y="3101340"/>
            <a:chExt cx="9160463" cy="205433"/>
          </a:xfrm>
        </p:grpSpPr>
        <p:sp>
          <p:nvSpPr>
            <p:cNvPr id="6" name="Rectangle 5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Parallelogram 8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Parallelogram 9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50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mming PPT Template 16-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46"/>
          <a:stretch/>
        </p:blipFill>
        <p:spPr>
          <a:xfrm>
            <a:off x="0" y="-1"/>
            <a:ext cx="9157512" cy="4072177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 userDrawn="1"/>
        </p:nvGrpSpPr>
        <p:grpSpPr>
          <a:xfrm>
            <a:off x="-16463" y="-1"/>
            <a:ext cx="9160463" cy="205433"/>
            <a:chOff x="-16463" y="3101340"/>
            <a:chExt cx="9160463" cy="205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Parallelogram 5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Parallelogram 6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5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rected Cumming Logo-white-red smal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897" y="4535315"/>
            <a:ext cx="1306107" cy="33619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0"/>
            <a:ext cx="9160463" cy="205433"/>
            <a:chOff x="-16463" y="3101340"/>
            <a:chExt cx="9160463" cy="205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56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umming PPT Template 16-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71"/>
          <a:stretch/>
        </p:blipFill>
        <p:spPr>
          <a:xfrm>
            <a:off x="0" y="329182"/>
            <a:ext cx="9191044" cy="4044261"/>
          </a:xfrm>
          <a:prstGeom prst="rect">
            <a:avLst/>
          </a:prstGeom>
        </p:spPr>
      </p:pic>
      <p:pic>
        <p:nvPicPr>
          <p:cNvPr id="15" name="Picture 14" descr="Corrected Cumming Logo-white-red smal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897" y="4535315"/>
            <a:ext cx="1306107" cy="336197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3147060"/>
            <a:ext cx="9191044" cy="1107440"/>
            <a:chOff x="0" y="3147060"/>
            <a:chExt cx="9191044" cy="1107440"/>
          </a:xfrm>
        </p:grpSpPr>
        <p:sp>
          <p:nvSpPr>
            <p:cNvPr id="6" name="Parallelogram 5"/>
            <p:cNvSpPr/>
            <p:nvPr userDrawn="1"/>
          </p:nvSpPr>
          <p:spPr>
            <a:xfrm flipH="1">
              <a:off x="3739542" y="3870960"/>
              <a:ext cx="1661160" cy="383540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003800" y="3870960"/>
              <a:ext cx="4187244" cy="383540"/>
            </a:xfrm>
            <a:prstGeom prst="rect">
              <a:avLst/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3147060"/>
              <a:ext cx="9191044" cy="723900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78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mming PPT Template 16-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401"/>
          <a:stretch/>
        </p:blipFill>
        <p:spPr>
          <a:xfrm>
            <a:off x="-13512" y="2895907"/>
            <a:ext cx="9157512" cy="545951"/>
          </a:xfrm>
          <a:prstGeom prst="rect">
            <a:avLst/>
          </a:prstGeom>
          <a:effectLst/>
        </p:spPr>
      </p:pic>
      <p:grpSp>
        <p:nvGrpSpPr>
          <p:cNvPr id="2" name="Group 1"/>
          <p:cNvGrpSpPr/>
          <p:nvPr userDrawn="1"/>
        </p:nvGrpSpPr>
        <p:grpSpPr>
          <a:xfrm>
            <a:off x="-16463" y="2895600"/>
            <a:ext cx="9160463" cy="205433"/>
            <a:chOff x="-16463" y="3101340"/>
            <a:chExt cx="9160463" cy="20543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7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rected Cumming Logo-white-red smal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897" y="4535315"/>
            <a:ext cx="1306107" cy="33619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0"/>
            <a:ext cx="9160463" cy="205433"/>
            <a:chOff x="-16463" y="3101340"/>
            <a:chExt cx="9160463" cy="205433"/>
          </a:xfrm>
        </p:grpSpPr>
        <p:sp>
          <p:nvSpPr>
            <p:cNvPr id="4" name="Rectangle 3"/>
            <p:cNvSpPr/>
            <p:nvPr userDrawn="1"/>
          </p:nvSpPr>
          <p:spPr>
            <a:xfrm>
              <a:off x="8237220" y="3101340"/>
              <a:ext cx="906780" cy="205433"/>
            </a:xfrm>
            <a:prstGeom prst="rect">
              <a:avLst/>
            </a:prstGeom>
            <a:solidFill>
              <a:srgbClr val="FFD2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Parallelogram 4"/>
            <p:cNvSpPr/>
            <p:nvPr userDrawn="1"/>
          </p:nvSpPr>
          <p:spPr>
            <a:xfrm flipH="1">
              <a:off x="5797144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2189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Parallelogram 5"/>
            <p:cNvSpPr/>
            <p:nvPr userDrawn="1"/>
          </p:nvSpPr>
          <p:spPr>
            <a:xfrm flipH="1">
              <a:off x="4775402" y="3101340"/>
              <a:ext cx="1183438" cy="205433"/>
            </a:xfrm>
            <a:prstGeom prst="parallelogram">
              <a:avLst>
                <a:gd name="adj" fmla="val 65230"/>
              </a:avLst>
            </a:prstGeom>
            <a:solidFill>
              <a:srgbClr val="B8C4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Parallelogram 7"/>
            <p:cNvSpPr/>
            <p:nvPr userDrawn="1"/>
          </p:nvSpPr>
          <p:spPr>
            <a:xfrm flipH="1">
              <a:off x="2199842" y="3101340"/>
              <a:ext cx="2737256" cy="205433"/>
            </a:xfrm>
            <a:prstGeom prst="parallelogram">
              <a:avLst>
                <a:gd name="adj" fmla="val 65230"/>
              </a:avLst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6463" y="3101340"/>
              <a:ext cx="2712518" cy="205433"/>
            </a:xfrm>
            <a:prstGeom prst="rect">
              <a:avLst/>
            </a:prstGeom>
            <a:solidFill>
              <a:srgbClr val="C612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71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1" y="-53180"/>
            <a:ext cx="3063240" cy="3202074"/>
          </a:xfrm>
          <a:prstGeom prst="rect">
            <a:avLst/>
          </a:prstGeom>
        </p:spPr>
      </p:pic>
      <p:sp>
        <p:nvSpPr>
          <p:cNvPr id="35" name="Parallelogram 13"/>
          <p:cNvSpPr/>
          <p:nvPr/>
        </p:nvSpPr>
        <p:spPr>
          <a:xfrm>
            <a:off x="-12699" y="-12699"/>
            <a:ext cx="3606800" cy="3162300"/>
          </a:xfrm>
          <a:prstGeom prst="rec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/>
          <p:cNvSpPr/>
          <p:nvPr/>
        </p:nvSpPr>
        <p:spPr>
          <a:xfrm>
            <a:off x="1788826" y="-19685"/>
            <a:ext cx="1888322" cy="3168578"/>
          </a:xfrm>
          <a:custGeom>
            <a:avLst/>
            <a:gdLst>
              <a:gd name="connsiteX0" fmla="*/ 0 w 457191"/>
              <a:gd name="connsiteY0" fmla="*/ 3161061 h 3161061"/>
              <a:gd name="connsiteX1" fmla="*/ 246179 w 457191"/>
              <a:gd name="connsiteY1" fmla="*/ 0 h 3161061"/>
              <a:gd name="connsiteX2" fmla="*/ 457191 w 457191"/>
              <a:gd name="connsiteY2" fmla="*/ 0 h 3161061"/>
              <a:gd name="connsiteX3" fmla="*/ 211012 w 457191"/>
              <a:gd name="connsiteY3" fmla="*/ 3161061 h 3161061"/>
              <a:gd name="connsiteX4" fmla="*/ 0 w 457191"/>
              <a:gd name="connsiteY4" fmla="*/ 3161061 h 3161061"/>
              <a:gd name="connsiteX0" fmla="*/ 0 w 1822441"/>
              <a:gd name="connsiteY0" fmla="*/ 3049936 h 3161061"/>
              <a:gd name="connsiteX1" fmla="*/ 1611429 w 1822441"/>
              <a:gd name="connsiteY1" fmla="*/ 0 h 3161061"/>
              <a:gd name="connsiteX2" fmla="*/ 1822441 w 1822441"/>
              <a:gd name="connsiteY2" fmla="*/ 0 h 3161061"/>
              <a:gd name="connsiteX3" fmla="*/ 1576262 w 1822441"/>
              <a:gd name="connsiteY3" fmla="*/ 3161061 h 3161061"/>
              <a:gd name="connsiteX4" fmla="*/ 0 w 1822441"/>
              <a:gd name="connsiteY4" fmla="*/ 3049936 h 3161061"/>
              <a:gd name="connsiteX0" fmla="*/ 0 w 1822441"/>
              <a:gd name="connsiteY0" fmla="*/ 3049936 h 3049936"/>
              <a:gd name="connsiteX1" fmla="*/ 1611429 w 1822441"/>
              <a:gd name="connsiteY1" fmla="*/ 0 h 3049936"/>
              <a:gd name="connsiteX2" fmla="*/ 1822441 w 1822441"/>
              <a:gd name="connsiteY2" fmla="*/ 0 h 3049936"/>
              <a:gd name="connsiteX3" fmla="*/ 198312 w 1822441"/>
              <a:gd name="connsiteY3" fmla="*/ 3046761 h 3049936"/>
              <a:gd name="connsiteX4" fmla="*/ 0 w 1822441"/>
              <a:gd name="connsiteY4" fmla="*/ 3049936 h 3049936"/>
              <a:gd name="connsiteX0" fmla="*/ 0 w 1822441"/>
              <a:gd name="connsiteY0" fmla="*/ 3049936 h 3049936"/>
              <a:gd name="connsiteX1" fmla="*/ 1611429 w 1822441"/>
              <a:gd name="connsiteY1" fmla="*/ 0 h 3049936"/>
              <a:gd name="connsiteX2" fmla="*/ 1822441 w 1822441"/>
              <a:gd name="connsiteY2" fmla="*/ 0 h 3049936"/>
              <a:gd name="connsiteX3" fmla="*/ 153862 w 1822441"/>
              <a:gd name="connsiteY3" fmla="*/ 3043586 h 3049936"/>
              <a:gd name="connsiteX4" fmla="*/ 0 w 1822441"/>
              <a:gd name="connsiteY4" fmla="*/ 3049936 h 3049936"/>
              <a:gd name="connsiteX0" fmla="*/ 0 w 1822441"/>
              <a:gd name="connsiteY0" fmla="*/ 3049936 h 3059461"/>
              <a:gd name="connsiteX1" fmla="*/ 1611429 w 1822441"/>
              <a:gd name="connsiteY1" fmla="*/ 0 h 3059461"/>
              <a:gd name="connsiteX2" fmla="*/ 1822441 w 1822441"/>
              <a:gd name="connsiteY2" fmla="*/ 0 h 3059461"/>
              <a:gd name="connsiteX3" fmla="*/ 195137 w 1822441"/>
              <a:gd name="connsiteY3" fmla="*/ 3059461 h 3059461"/>
              <a:gd name="connsiteX4" fmla="*/ 0 w 1822441"/>
              <a:gd name="connsiteY4" fmla="*/ 3049936 h 3059461"/>
              <a:gd name="connsiteX0" fmla="*/ 0 w 1824822"/>
              <a:gd name="connsiteY0" fmla="*/ 3059461 h 3059461"/>
              <a:gd name="connsiteX1" fmla="*/ 1613810 w 1824822"/>
              <a:gd name="connsiteY1" fmla="*/ 0 h 3059461"/>
              <a:gd name="connsiteX2" fmla="*/ 1824822 w 1824822"/>
              <a:gd name="connsiteY2" fmla="*/ 0 h 3059461"/>
              <a:gd name="connsiteX3" fmla="*/ 197518 w 1824822"/>
              <a:gd name="connsiteY3" fmla="*/ 3059461 h 3059461"/>
              <a:gd name="connsiteX4" fmla="*/ 0 w 1824822"/>
              <a:gd name="connsiteY4" fmla="*/ 3059461 h 3059461"/>
              <a:gd name="connsiteX0" fmla="*/ 0 w 1888322"/>
              <a:gd name="connsiteY0" fmla="*/ 3059461 h 3059461"/>
              <a:gd name="connsiteX1" fmla="*/ 1613810 w 1888322"/>
              <a:gd name="connsiteY1" fmla="*/ 0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  <a:gd name="connsiteX0" fmla="*/ 0 w 1888322"/>
              <a:gd name="connsiteY0" fmla="*/ 3059461 h 3059461"/>
              <a:gd name="connsiteX1" fmla="*/ 1705885 w 1888322"/>
              <a:gd name="connsiteY1" fmla="*/ 9225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  <a:gd name="connsiteX0" fmla="*/ 0 w 1888322"/>
              <a:gd name="connsiteY0" fmla="*/ 3059461 h 3059461"/>
              <a:gd name="connsiteX1" fmla="*/ 1699535 w 1888322"/>
              <a:gd name="connsiteY1" fmla="*/ 0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322" h="3059461">
                <a:moveTo>
                  <a:pt x="0" y="3059461"/>
                </a:moveTo>
                <a:lnTo>
                  <a:pt x="1699535" y="0"/>
                </a:lnTo>
                <a:lnTo>
                  <a:pt x="1888322" y="0"/>
                </a:lnTo>
                <a:lnTo>
                  <a:pt x="197518" y="3059461"/>
                </a:lnTo>
                <a:lnTo>
                  <a:pt x="0" y="3059461"/>
                </a:lnTo>
                <a:close/>
              </a:path>
            </a:pathLst>
          </a:custGeom>
          <a:solidFill>
            <a:srgbClr val="B8C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/>
        </p:nvSpPr>
        <p:spPr>
          <a:xfrm>
            <a:off x="1982942" y="-27005"/>
            <a:ext cx="5698538" cy="3182115"/>
          </a:xfrm>
          <a:custGeom>
            <a:avLst/>
            <a:gdLst>
              <a:gd name="connsiteX0" fmla="*/ 0 w 5787990"/>
              <a:gd name="connsiteY0" fmla="*/ 3665292 h 3665292"/>
              <a:gd name="connsiteX1" fmla="*/ 1973613 w 5787990"/>
              <a:gd name="connsiteY1" fmla="*/ 0 h 3665292"/>
              <a:gd name="connsiteX2" fmla="*/ 5787990 w 5787990"/>
              <a:gd name="connsiteY2" fmla="*/ 0 h 3665292"/>
              <a:gd name="connsiteX3" fmla="*/ 3814377 w 5787990"/>
              <a:gd name="connsiteY3" fmla="*/ 3665292 h 3665292"/>
              <a:gd name="connsiteX4" fmla="*/ 0 w 5787990"/>
              <a:gd name="connsiteY4" fmla="*/ 3665292 h 3665292"/>
              <a:gd name="connsiteX0" fmla="*/ 0 w 5787990"/>
              <a:gd name="connsiteY0" fmla="*/ 3665292 h 3665292"/>
              <a:gd name="connsiteX1" fmla="*/ 1695317 w 5787990"/>
              <a:gd name="connsiteY1" fmla="*/ 506896 h 3665292"/>
              <a:gd name="connsiteX2" fmla="*/ 5787990 w 5787990"/>
              <a:gd name="connsiteY2" fmla="*/ 0 h 3665292"/>
              <a:gd name="connsiteX3" fmla="*/ 3814377 w 5787990"/>
              <a:gd name="connsiteY3" fmla="*/ 3665292 h 3665292"/>
              <a:gd name="connsiteX4" fmla="*/ 0 w 5787990"/>
              <a:gd name="connsiteY4" fmla="*/ 3665292 h 3665292"/>
              <a:gd name="connsiteX0" fmla="*/ 0 w 5927138"/>
              <a:gd name="connsiteY0" fmla="*/ 3158396 h 3158396"/>
              <a:gd name="connsiteX1" fmla="*/ 1695317 w 5927138"/>
              <a:gd name="connsiteY1" fmla="*/ 0 h 3158396"/>
              <a:gd name="connsiteX2" fmla="*/ 5927138 w 5927138"/>
              <a:gd name="connsiteY2" fmla="*/ 9939 h 3158396"/>
              <a:gd name="connsiteX3" fmla="*/ 3814377 w 5927138"/>
              <a:gd name="connsiteY3" fmla="*/ 3158396 h 3158396"/>
              <a:gd name="connsiteX4" fmla="*/ 0 w 5927138"/>
              <a:gd name="connsiteY4" fmla="*/ 3158396 h 3158396"/>
              <a:gd name="connsiteX0" fmla="*/ 0 w 5927138"/>
              <a:gd name="connsiteY0" fmla="*/ 3158396 h 3158396"/>
              <a:gd name="connsiteX1" fmla="*/ 1695317 w 5927138"/>
              <a:gd name="connsiteY1" fmla="*/ 0 h 3158396"/>
              <a:gd name="connsiteX2" fmla="*/ 5927138 w 5927138"/>
              <a:gd name="connsiteY2" fmla="*/ 9939 h 3158396"/>
              <a:gd name="connsiteX3" fmla="*/ 3943586 w 5927138"/>
              <a:gd name="connsiteY3" fmla="*/ 3158396 h 3158396"/>
              <a:gd name="connsiteX4" fmla="*/ 0 w 5927138"/>
              <a:gd name="connsiteY4" fmla="*/ 3158396 h 3158396"/>
              <a:gd name="connsiteX0" fmla="*/ 0 w 5698538"/>
              <a:gd name="connsiteY0" fmla="*/ 3158396 h 3158396"/>
              <a:gd name="connsiteX1" fmla="*/ 1695317 w 5698538"/>
              <a:gd name="connsiteY1" fmla="*/ 0 h 3158396"/>
              <a:gd name="connsiteX2" fmla="*/ 5698538 w 5698538"/>
              <a:gd name="connsiteY2" fmla="*/ 9939 h 3158396"/>
              <a:gd name="connsiteX3" fmla="*/ 3943586 w 5698538"/>
              <a:gd name="connsiteY3" fmla="*/ 3158396 h 3158396"/>
              <a:gd name="connsiteX4" fmla="*/ 0 w 5698538"/>
              <a:gd name="connsiteY4" fmla="*/ 3158396 h 3158396"/>
              <a:gd name="connsiteX0" fmla="*/ 0 w 5698538"/>
              <a:gd name="connsiteY0" fmla="*/ 3148457 h 3148457"/>
              <a:gd name="connsiteX1" fmla="*/ 1695317 w 5698538"/>
              <a:gd name="connsiteY1" fmla="*/ 0 h 3148457"/>
              <a:gd name="connsiteX2" fmla="*/ 5698538 w 5698538"/>
              <a:gd name="connsiteY2" fmla="*/ 0 h 3148457"/>
              <a:gd name="connsiteX3" fmla="*/ 3943586 w 5698538"/>
              <a:gd name="connsiteY3" fmla="*/ 3148457 h 3148457"/>
              <a:gd name="connsiteX4" fmla="*/ 0 w 5698538"/>
              <a:gd name="connsiteY4" fmla="*/ 3148457 h 314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8538" h="3148457">
                <a:moveTo>
                  <a:pt x="0" y="3148457"/>
                </a:moveTo>
                <a:lnTo>
                  <a:pt x="1695317" y="0"/>
                </a:lnTo>
                <a:lnTo>
                  <a:pt x="5698538" y="0"/>
                </a:lnTo>
                <a:lnTo>
                  <a:pt x="3943586" y="3148457"/>
                </a:lnTo>
                <a:lnTo>
                  <a:pt x="0" y="314845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rallelogram 20"/>
          <p:cNvSpPr/>
          <p:nvPr/>
        </p:nvSpPr>
        <p:spPr>
          <a:xfrm>
            <a:off x="5915702" y="-27004"/>
            <a:ext cx="1888322" cy="3182114"/>
          </a:xfrm>
          <a:custGeom>
            <a:avLst/>
            <a:gdLst>
              <a:gd name="connsiteX0" fmla="*/ 0 w 457191"/>
              <a:gd name="connsiteY0" fmla="*/ 3161061 h 3161061"/>
              <a:gd name="connsiteX1" fmla="*/ 246179 w 457191"/>
              <a:gd name="connsiteY1" fmla="*/ 0 h 3161061"/>
              <a:gd name="connsiteX2" fmla="*/ 457191 w 457191"/>
              <a:gd name="connsiteY2" fmla="*/ 0 h 3161061"/>
              <a:gd name="connsiteX3" fmla="*/ 211012 w 457191"/>
              <a:gd name="connsiteY3" fmla="*/ 3161061 h 3161061"/>
              <a:gd name="connsiteX4" fmla="*/ 0 w 457191"/>
              <a:gd name="connsiteY4" fmla="*/ 3161061 h 3161061"/>
              <a:gd name="connsiteX0" fmla="*/ 0 w 1822441"/>
              <a:gd name="connsiteY0" fmla="*/ 3049936 h 3161061"/>
              <a:gd name="connsiteX1" fmla="*/ 1611429 w 1822441"/>
              <a:gd name="connsiteY1" fmla="*/ 0 h 3161061"/>
              <a:gd name="connsiteX2" fmla="*/ 1822441 w 1822441"/>
              <a:gd name="connsiteY2" fmla="*/ 0 h 3161061"/>
              <a:gd name="connsiteX3" fmla="*/ 1576262 w 1822441"/>
              <a:gd name="connsiteY3" fmla="*/ 3161061 h 3161061"/>
              <a:gd name="connsiteX4" fmla="*/ 0 w 1822441"/>
              <a:gd name="connsiteY4" fmla="*/ 3049936 h 3161061"/>
              <a:gd name="connsiteX0" fmla="*/ 0 w 1822441"/>
              <a:gd name="connsiteY0" fmla="*/ 3049936 h 3049936"/>
              <a:gd name="connsiteX1" fmla="*/ 1611429 w 1822441"/>
              <a:gd name="connsiteY1" fmla="*/ 0 h 3049936"/>
              <a:gd name="connsiteX2" fmla="*/ 1822441 w 1822441"/>
              <a:gd name="connsiteY2" fmla="*/ 0 h 3049936"/>
              <a:gd name="connsiteX3" fmla="*/ 198312 w 1822441"/>
              <a:gd name="connsiteY3" fmla="*/ 3046761 h 3049936"/>
              <a:gd name="connsiteX4" fmla="*/ 0 w 1822441"/>
              <a:gd name="connsiteY4" fmla="*/ 3049936 h 3049936"/>
              <a:gd name="connsiteX0" fmla="*/ 0 w 1822441"/>
              <a:gd name="connsiteY0" fmla="*/ 3049936 h 3049936"/>
              <a:gd name="connsiteX1" fmla="*/ 1611429 w 1822441"/>
              <a:gd name="connsiteY1" fmla="*/ 0 h 3049936"/>
              <a:gd name="connsiteX2" fmla="*/ 1822441 w 1822441"/>
              <a:gd name="connsiteY2" fmla="*/ 0 h 3049936"/>
              <a:gd name="connsiteX3" fmla="*/ 153862 w 1822441"/>
              <a:gd name="connsiteY3" fmla="*/ 3043586 h 3049936"/>
              <a:gd name="connsiteX4" fmla="*/ 0 w 1822441"/>
              <a:gd name="connsiteY4" fmla="*/ 3049936 h 3049936"/>
              <a:gd name="connsiteX0" fmla="*/ 0 w 1822441"/>
              <a:gd name="connsiteY0" fmla="*/ 3049936 h 3059461"/>
              <a:gd name="connsiteX1" fmla="*/ 1611429 w 1822441"/>
              <a:gd name="connsiteY1" fmla="*/ 0 h 3059461"/>
              <a:gd name="connsiteX2" fmla="*/ 1822441 w 1822441"/>
              <a:gd name="connsiteY2" fmla="*/ 0 h 3059461"/>
              <a:gd name="connsiteX3" fmla="*/ 195137 w 1822441"/>
              <a:gd name="connsiteY3" fmla="*/ 3059461 h 3059461"/>
              <a:gd name="connsiteX4" fmla="*/ 0 w 1822441"/>
              <a:gd name="connsiteY4" fmla="*/ 3049936 h 3059461"/>
              <a:gd name="connsiteX0" fmla="*/ 0 w 1824822"/>
              <a:gd name="connsiteY0" fmla="*/ 3059461 h 3059461"/>
              <a:gd name="connsiteX1" fmla="*/ 1613810 w 1824822"/>
              <a:gd name="connsiteY1" fmla="*/ 0 h 3059461"/>
              <a:gd name="connsiteX2" fmla="*/ 1824822 w 1824822"/>
              <a:gd name="connsiteY2" fmla="*/ 0 h 3059461"/>
              <a:gd name="connsiteX3" fmla="*/ 197518 w 1824822"/>
              <a:gd name="connsiteY3" fmla="*/ 3059461 h 3059461"/>
              <a:gd name="connsiteX4" fmla="*/ 0 w 1824822"/>
              <a:gd name="connsiteY4" fmla="*/ 3059461 h 3059461"/>
              <a:gd name="connsiteX0" fmla="*/ 0 w 1888322"/>
              <a:gd name="connsiteY0" fmla="*/ 3059461 h 3059461"/>
              <a:gd name="connsiteX1" fmla="*/ 1613810 w 1888322"/>
              <a:gd name="connsiteY1" fmla="*/ 0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  <a:gd name="connsiteX0" fmla="*/ 0 w 1888322"/>
              <a:gd name="connsiteY0" fmla="*/ 3059461 h 3059461"/>
              <a:gd name="connsiteX1" fmla="*/ 1705885 w 1888322"/>
              <a:gd name="connsiteY1" fmla="*/ 9225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  <a:gd name="connsiteX0" fmla="*/ 0 w 1888322"/>
              <a:gd name="connsiteY0" fmla="*/ 3059461 h 3059461"/>
              <a:gd name="connsiteX1" fmla="*/ 1699535 w 1888322"/>
              <a:gd name="connsiteY1" fmla="*/ 0 h 3059461"/>
              <a:gd name="connsiteX2" fmla="*/ 1888322 w 1888322"/>
              <a:gd name="connsiteY2" fmla="*/ 0 h 3059461"/>
              <a:gd name="connsiteX3" fmla="*/ 197518 w 1888322"/>
              <a:gd name="connsiteY3" fmla="*/ 3059461 h 3059461"/>
              <a:gd name="connsiteX4" fmla="*/ 0 w 1888322"/>
              <a:gd name="connsiteY4" fmla="*/ 3059461 h 305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322" h="3059461">
                <a:moveTo>
                  <a:pt x="0" y="3059461"/>
                </a:moveTo>
                <a:lnTo>
                  <a:pt x="1699535" y="0"/>
                </a:lnTo>
                <a:lnTo>
                  <a:pt x="1888322" y="0"/>
                </a:lnTo>
                <a:lnTo>
                  <a:pt x="197518" y="3059461"/>
                </a:lnTo>
                <a:lnTo>
                  <a:pt x="0" y="3059461"/>
                </a:lnTo>
                <a:close/>
              </a:path>
            </a:pathLst>
          </a:custGeom>
          <a:solidFill>
            <a:srgbClr val="B700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CITIZENS BLUE RIBBON COMMITTEE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49069" y="3873345"/>
            <a:ext cx="4859915" cy="693366"/>
          </a:xfrm>
        </p:spPr>
        <p:txBody>
          <a:bodyPr/>
          <a:lstStyle/>
          <a:p>
            <a:r>
              <a:rPr lang="en-US" dirty="0"/>
              <a:t>FINDINGS REPORT | June 6, 2017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67" y="4220028"/>
            <a:ext cx="1898060" cy="5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5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PSYCH TOWER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844009"/>
            <a:ext cx="6326944" cy="4186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7991" y="412774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200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PSYCH HOSPITAL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1144679"/>
            <a:ext cx="86023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Current Psych Bed Total – 96 Beds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2014 Study 148 Beds, Plus 50 Shell (198 Total)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HMA Study 516 Beds (at 50% of population need)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b="1" dirty="0"/>
              <a:t>Existing layout issues: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Limited Bed Count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Over reliance on semi-private beds reduces capacity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Intake/ED is poorly located (10th floor)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Three separate locations creates patient transfer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57991" y="412774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5749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PSYCH TOWER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039171"/>
            <a:ext cx="84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2014 Cost Estimate - $102M – Escalated to 2017 - $124M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50181"/>
            <a:ext cx="6472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Cumming Estimate of Original Plan - $125M</a:t>
            </a:r>
          </a:p>
          <a:p>
            <a:endParaRPr lang="en-US" b="1" dirty="0"/>
          </a:p>
          <a:p>
            <a:r>
              <a:rPr lang="en-US" b="1" dirty="0"/>
              <a:t>HMA Recommendations Completing Shell Beds - $19M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198 Total Beds at Completion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Construction - 2021-2023</a:t>
            </a:r>
          </a:p>
          <a:p>
            <a:endParaRPr lang="en-US" b="1" dirty="0"/>
          </a:p>
        </p:txBody>
      </p:sp>
      <p:sp>
        <p:nvSpPr>
          <p:cNvPr id="7" name="Rectangle 2"/>
          <p:cNvSpPr/>
          <p:nvPr/>
        </p:nvSpPr>
        <p:spPr>
          <a:xfrm>
            <a:off x="6731391" y="1490723"/>
            <a:ext cx="2412609" cy="2588908"/>
          </a:xfrm>
          <a:custGeom>
            <a:avLst/>
            <a:gdLst>
              <a:gd name="connsiteX0" fmla="*/ 0 w 2686929"/>
              <a:gd name="connsiteY0" fmla="*/ 0 h 2651760"/>
              <a:gd name="connsiteX1" fmla="*/ 2686929 w 2686929"/>
              <a:gd name="connsiteY1" fmla="*/ 0 h 2651760"/>
              <a:gd name="connsiteX2" fmla="*/ 2686929 w 2686929"/>
              <a:gd name="connsiteY2" fmla="*/ 2651760 h 2651760"/>
              <a:gd name="connsiteX3" fmla="*/ 0 w 2686929"/>
              <a:gd name="connsiteY3" fmla="*/ 2651760 h 2651760"/>
              <a:gd name="connsiteX4" fmla="*/ 0 w 2686929"/>
              <a:gd name="connsiteY4" fmla="*/ 0 h 2651760"/>
              <a:gd name="connsiteX0" fmla="*/ 837028 w 2686929"/>
              <a:gd name="connsiteY0" fmla="*/ 0 h 2658794"/>
              <a:gd name="connsiteX1" fmla="*/ 2686929 w 2686929"/>
              <a:gd name="connsiteY1" fmla="*/ 7034 h 2658794"/>
              <a:gd name="connsiteX2" fmla="*/ 2686929 w 2686929"/>
              <a:gd name="connsiteY2" fmla="*/ 2658794 h 2658794"/>
              <a:gd name="connsiteX3" fmla="*/ 0 w 2686929"/>
              <a:gd name="connsiteY3" fmla="*/ 2658794 h 2658794"/>
              <a:gd name="connsiteX4" fmla="*/ 837028 w 2686929"/>
              <a:gd name="connsiteY4" fmla="*/ 0 h 26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29" h="2658794">
                <a:moveTo>
                  <a:pt x="837028" y="0"/>
                </a:moveTo>
                <a:lnTo>
                  <a:pt x="2686929" y="7034"/>
                </a:lnTo>
                <a:lnTo>
                  <a:pt x="2686929" y="2658794"/>
                </a:lnTo>
                <a:lnTo>
                  <a:pt x="0" y="2658794"/>
                </a:lnTo>
                <a:lnTo>
                  <a:pt x="837028" y="0"/>
                </a:lnTo>
                <a:close/>
              </a:path>
            </a:pathLst>
          </a:custGeom>
          <a:solidFill>
            <a:srgbClr val="B8C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6301" y="1541330"/>
            <a:ext cx="198354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NEXT STEPS</a:t>
            </a:r>
          </a:p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Confirm and Update Bed Needs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57991" y="413023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2301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720" y="407624"/>
            <a:ext cx="615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DEMOLITION OPTIONS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349" y="725091"/>
            <a:ext cx="65550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Cost to Demolish Trinity Springs Building 66,000 sf - $3M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Potential Re-Use to Consolidate IT Services/Other Support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b="1" dirty="0"/>
              <a:t>Cost to Demolish Materials/Laundry Building 36,000 sf - $2M</a:t>
            </a:r>
          </a:p>
          <a:p>
            <a:endParaRPr lang="en-US" b="1" dirty="0"/>
          </a:p>
          <a:p>
            <a:r>
              <a:rPr lang="en-US" b="1" dirty="0"/>
              <a:t>Cost to Demolish Balance of Existing Buildings 180,00 sf - $41M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Includes $28M Renovation Allowance for Consolidation of Remaining Occupants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563500" y="412774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3460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180"/>
            <a:ext cx="3962400" cy="25907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624" y="709111"/>
            <a:ext cx="8229600" cy="4168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1800" dirty="0"/>
          </a:p>
        </p:txBody>
      </p:sp>
      <p:sp>
        <p:nvSpPr>
          <p:cNvPr id="5" name="Parallelogram 5"/>
          <p:cNvSpPr/>
          <p:nvPr/>
        </p:nvSpPr>
        <p:spPr>
          <a:xfrm flipH="1">
            <a:off x="2975196" y="1439861"/>
            <a:ext cx="6229764" cy="2591117"/>
          </a:xfrm>
          <a:custGeom>
            <a:avLst/>
            <a:gdLst>
              <a:gd name="connsiteX0" fmla="*/ 0 w 5144768"/>
              <a:gd name="connsiteY0" fmla="*/ 2050933 h 2050933"/>
              <a:gd name="connsiteX1" fmla="*/ 1104345 w 5144768"/>
              <a:gd name="connsiteY1" fmla="*/ 0 h 2050933"/>
              <a:gd name="connsiteX2" fmla="*/ 5144768 w 5144768"/>
              <a:gd name="connsiteY2" fmla="*/ 0 h 2050933"/>
              <a:gd name="connsiteX3" fmla="*/ 4040423 w 5144768"/>
              <a:gd name="connsiteY3" fmla="*/ 2050933 h 2050933"/>
              <a:gd name="connsiteX4" fmla="*/ 0 w 5144768"/>
              <a:gd name="connsiteY4" fmla="*/ 2050933 h 2050933"/>
              <a:gd name="connsiteX0" fmla="*/ 8838 w 4040423"/>
              <a:gd name="connsiteY0" fmla="*/ 2050933 h 2050933"/>
              <a:gd name="connsiteX1" fmla="*/ 0 w 4040423"/>
              <a:gd name="connsiteY1" fmla="*/ 0 h 2050933"/>
              <a:gd name="connsiteX2" fmla="*/ 4040423 w 4040423"/>
              <a:gd name="connsiteY2" fmla="*/ 0 h 2050933"/>
              <a:gd name="connsiteX3" fmla="*/ 2936078 w 4040423"/>
              <a:gd name="connsiteY3" fmla="*/ 2050933 h 2050933"/>
              <a:gd name="connsiteX4" fmla="*/ 8838 w 4040423"/>
              <a:gd name="connsiteY4" fmla="*/ 2050933 h 2050933"/>
              <a:gd name="connsiteX0" fmla="*/ 0 w 4031585"/>
              <a:gd name="connsiteY0" fmla="*/ 2060872 h 2060872"/>
              <a:gd name="connsiteX1" fmla="*/ 702456 w 4031585"/>
              <a:gd name="connsiteY1" fmla="*/ 0 h 2060872"/>
              <a:gd name="connsiteX2" fmla="*/ 4031585 w 4031585"/>
              <a:gd name="connsiteY2" fmla="*/ 9939 h 2060872"/>
              <a:gd name="connsiteX3" fmla="*/ 2927240 w 4031585"/>
              <a:gd name="connsiteY3" fmla="*/ 2060872 h 2060872"/>
              <a:gd name="connsiteX4" fmla="*/ 0 w 4031585"/>
              <a:gd name="connsiteY4" fmla="*/ 2060872 h 2060872"/>
              <a:gd name="connsiteX0" fmla="*/ 0 w 3340613"/>
              <a:gd name="connsiteY0" fmla="*/ 2060872 h 2060872"/>
              <a:gd name="connsiteX1" fmla="*/ 11484 w 3340613"/>
              <a:gd name="connsiteY1" fmla="*/ 0 h 2060872"/>
              <a:gd name="connsiteX2" fmla="*/ 3340613 w 3340613"/>
              <a:gd name="connsiteY2" fmla="*/ 9939 h 2060872"/>
              <a:gd name="connsiteX3" fmla="*/ 2236268 w 3340613"/>
              <a:gd name="connsiteY3" fmla="*/ 2060872 h 2060872"/>
              <a:gd name="connsiteX4" fmla="*/ 0 w 3340613"/>
              <a:gd name="connsiteY4" fmla="*/ 2060872 h 2060872"/>
              <a:gd name="connsiteX0" fmla="*/ 0 w 3340613"/>
              <a:gd name="connsiteY0" fmla="*/ 2060872 h 2060872"/>
              <a:gd name="connsiteX1" fmla="*/ 11484 w 3340613"/>
              <a:gd name="connsiteY1" fmla="*/ 0 h 2060872"/>
              <a:gd name="connsiteX2" fmla="*/ 3340613 w 3340613"/>
              <a:gd name="connsiteY2" fmla="*/ 9939 h 2060872"/>
              <a:gd name="connsiteX3" fmla="*/ 2398915 w 3340613"/>
              <a:gd name="connsiteY3" fmla="*/ 2060872 h 2060872"/>
              <a:gd name="connsiteX4" fmla="*/ 0 w 3340613"/>
              <a:gd name="connsiteY4" fmla="*/ 2060872 h 2060872"/>
              <a:gd name="connsiteX0" fmla="*/ 0 w 2899116"/>
              <a:gd name="connsiteY0" fmla="*/ 2060872 h 2060872"/>
              <a:gd name="connsiteX1" fmla="*/ 11484 w 2899116"/>
              <a:gd name="connsiteY1" fmla="*/ 0 h 2060872"/>
              <a:gd name="connsiteX2" fmla="*/ 2899116 w 2899116"/>
              <a:gd name="connsiteY2" fmla="*/ 2076 h 2060872"/>
              <a:gd name="connsiteX3" fmla="*/ 2398915 w 2899116"/>
              <a:gd name="connsiteY3" fmla="*/ 2060872 h 2060872"/>
              <a:gd name="connsiteX4" fmla="*/ 0 w 2899116"/>
              <a:gd name="connsiteY4" fmla="*/ 2060872 h 2060872"/>
              <a:gd name="connsiteX0" fmla="*/ 0 w 2899116"/>
              <a:gd name="connsiteY0" fmla="*/ 2060872 h 2060872"/>
              <a:gd name="connsiteX1" fmla="*/ 11484 w 2899116"/>
              <a:gd name="connsiteY1" fmla="*/ 0 h 2060872"/>
              <a:gd name="connsiteX2" fmla="*/ 2899116 w 2899116"/>
              <a:gd name="connsiteY2" fmla="*/ 367610 h 2060872"/>
              <a:gd name="connsiteX3" fmla="*/ 2398915 w 2899116"/>
              <a:gd name="connsiteY3" fmla="*/ 2060872 h 2060872"/>
              <a:gd name="connsiteX4" fmla="*/ 0 w 2899116"/>
              <a:gd name="connsiteY4" fmla="*/ 2060872 h 2060872"/>
              <a:gd name="connsiteX0" fmla="*/ 0 w 2833268"/>
              <a:gd name="connsiteY0" fmla="*/ 2071698 h 2071698"/>
              <a:gd name="connsiteX1" fmla="*/ 11484 w 2833268"/>
              <a:gd name="connsiteY1" fmla="*/ 10826 h 2071698"/>
              <a:gd name="connsiteX2" fmla="*/ 2833268 w 2833268"/>
              <a:gd name="connsiteY2" fmla="*/ 0 h 2071698"/>
              <a:gd name="connsiteX3" fmla="*/ 2398915 w 2833268"/>
              <a:gd name="connsiteY3" fmla="*/ 2071698 h 2071698"/>
              <a:gd name="connsiteX4" fmla="*/ 0 w 2833268"/>
              <a:gd name="connsiteY4" fmla="*/ 2071698 h 2071698"/>
              <a:gd name="connsiteX0" fmla="*/ 0 w 2833268"/>
              <a:gd name="connsiteY0" fmla="*/ 2071698 h 2071698"/>
              <a:gd name="connsiteX1" fmla="*/ 510 w 2833268"/>
              <a:gd name="connsiteY1" fmla="*/ 10826 h 2071698"/>
              <a:gd name="connsiteX2" fmla="*/ 2833268 w 2833268"/>
              <a:gd name="connsiteY2" fmla="*/ 0 h 2071698"/>
              <a:gd name="connsiteX3" fmla="*/ 2398915 w 2833268"/>
              <a:gd name="connsiteY3" fmla="*/ 2071698 h 2071698"/>
              <a:gd name="connsiteX4" fmla="*/ 0 w 2833268"/>
              <a:gd name="connsiteY4" fmla="*/ 2071698 h 2071698"/>
              <a:gd name="connsiteX0" fmla="*/ 0 w 2839853"/>
              <a:gd name="connsiteY0" fmla="*/ 2067397 h 2067397"/>
              <a:gd name="connsiteX1" fmla="*/ 510 w 2839853"/>
              <a:gd name="connsiteY1" fmla="*/ 6525 h 2067397"/>
              <a:gd name="connsiteX2" fmla="*/ 2839853 w 2839853"/>
              <a:gd name="connsiteY2" fmla="*/ 0 h 2067397"/>
              <a:gd name="connsiteX3" fmla="*/ 2398915 w 2839853"/>
              <a:gd name="connsiteY3" fmla="*/ 2067397 h 2067397"/>
              <a:gd name="connsiteX4" fmla="*/ 0 w 2839853"/>
              <a:gd name="connsiteY4" fmla="*/ 2067397 h 2067397"/>
              <a:gd name="connsiteX0" fmla="*/ 0 w 2842048"/>
              <a:gd name="connsiteY0" fmla="*/ 2067397 h 2067397"/>
              <a:gd name="connsiteX1" fmla="*/ 510 w 2842048"/>
              <a:gd name="connsiteY1" fmla="*/ 6525 h 2067397"/>
              <a:gd name="connsiteX2" fmla="*/ 2842048 w 2842048"/>
              <a:gd name="connsiteY2" fmla="*/ 0 h 2067397"/>
              <a:gd name="connsiteX3" fmla="*/ 2398915 w 2842048"/>
              <a:gd name="connsiteY3" fmla="*/ 2067397 h 2067397"/>
              <a:gd name="connsiteX4" fmla="*/ 0 w 2842048"/>
              <a:gd name="connsiteY4" fmla="*/ 2067397 h 2067397"/>
              <a:gd name="connsiteX0" fmla="*/ 0 w 2839853"/>
              <a:gd name="connsiteY0" fmla="*/ 2063102 h 2063102"/>
              <a:gd name="connsiteX1" fmla="*/ 510 w 2839853"/>
              <a:gd name="connsiteY1" fmla="*/ 2230 h 2063102"/>
              <a:gd name="connsiteX2" fmla="*/ 2839853 w 2839853"/>
              <a:gd name="connsiteY2" fmla="*/ 0 h 2063102"/>
              <a:gd name="connsiteX3" fmla="*/ 2398915 w 2839853"/>
              <a:gd name="connsiteY3" fmla="*/ 2063102 h 2063102"/>
              <a:gd name="connsiteX4" fmla="*/ 0 w 2839853"/>
              <a:gd name="connsiteY4" fmla="*/ 2063102 h 206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9853" h="2063102">
                <a:moveTo>
                  <a:pt x="0" y="2063102"/>
                </a:moveTo>
                <a:lnTo>
                  <a:pt x="510" y="2230"/>
                </a:lnTo>
                <a:lnTo>
                  <a:pt x="2839853" y="0"/>
                </a:lnTo>
                <a:lnTo>
                  <a:pt x="2398915" y="2063102"/>
                </a:lnTo>
                <a:lnTo>
                  <a:pt x="0" y="2063102"/>
                </a:lnTo>
                <a:close/>
              </a:path>
            </a:pathLst>
          </a:custGeom>
          <a:solidFill>
            <a:srgbClr val="B8C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22420" y="2059097"/>
            <a:ext cx="3564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Clr>
                <a:srgbClr val="B8C40E"/>
              </a:buClr>
              <a:buSzPct val="112000"/>
            </a:pPr>
            <a:r>
              <a:rPr lang="en-US" sz="7200" dirty="0">
                <a:solidFill>
                  <a:schemeClr val="bg1"/>
                </a:solidFill>
              </a:rPr>
              <a:t>Q &amp; A</a:t>
            </a:r>
          </a:p>
        </p:txBody>
      </p:sp>
      <p:sp>
        <p:nvSpPr>
          <p:cNvPr id="2" name="Rectangle 1"/>
          <p:cNvSpPr/>
          <p:nvPr/>
        </p:nvSpPr>
        <p:spPr>
          <a:xfrm>
            <a:off x="8560381" y="412717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0281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SCOPE OF STUDY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1144679"/>
            <a:ext cx="608484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On-Campus In-Patient Services Focused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Review Existing Project Documentation 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2010 BOKA  Powell Report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2014 Blue Cottage &amp; Broaddus Report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2014 Proposed Construction Project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Update 2014 Estimate to 2017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Evaluate Existing Campus Conditions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Evaluate Options within Proposed Projects for Renovation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71123" y="4098274"/>
            <a:ext cx="47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60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MAIN CAMPUS SITE PLAN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0" y="783320"/>
            <a:ext cx="6326944" cy="4186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4516" y="40989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57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INPATIENT BEDS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1039171"/>
            <a:ext cx="8461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b="1" dirty="0"/>
              <a:t>Additional Capacity Needs Identified To Keep up with Tarrant County Growth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Current Bed Count – 409 (60% Semi-Private)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2014 Study - 496 Beds at completion plus 120 shell (616 Total)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HMA/Cumming Study -  Recommends 20 Year Bed Need at 664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Improved Efficiency of Other Departments (ED, Surgery,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56137"/>
            <a:ext cx="846171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Properly Sized Rooms (caregiver, family, patient, education, technology)</a:t>
            </a:r>
          </a:p>
          <a:p>
            <a:endParaRPr lang="en-US" b="1" dirty="0"/>
          </a:p>
          <a:p>
            <a:r>
              <a:rPr lang="en-US" b="1" dirty="0"/>
              <a:t>Develop All Private Room Model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Better Patient Outcomes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Follows Industry and Best Practice Standards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Improved Patient Satisfaction (Maximize Reimbursement)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Improved Infection Control</a:t>
            </a:r>
          </a:p>
        </p:txBody>
      </p:sp>
      <p:sp>
        <p:nvSpPr>
          <p:cNvPr id="2" name="Rectangle 1"/>
          <p:cNvSpPr/>
          <p:nvPr/>
        </p:nvSpPr>
        <p:spPr>
          <a:xfrm>
            <a:off x="8580025" y="41041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251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EXISTING TOWER LIMITATIONS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1144679"/>
            <a:ext cx="86023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Existing Tower Limiting for Renovated Acute Care - 1960’s Vintage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Low Floor to Floor 11’ vs Current Standard 14-15’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Small Footprint leads to inefficient bed units (14-17 vs. 30 beds)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Limited Space Requires Added Space to Satisfy Program (approx. 112 of 360, plus 120 shell future beds)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Existing MEP Systems are Significantly Beyond Useful Life, Complete Replacement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Renovation Cost </a:t>
            </a:r>
            <a:r>
              <a:rPr lang="en-US" b="1" dirty="0" err="1"/>
              <a:t>Approx</a:t>
            </a:r>
            <a:r>
              <a:rPr lang="en-US" b="1" dirty="0"/>
              <a:t> $375/sf vs. New Construction $410/sf</a:t>
            </a:r>
          </a:p>
          <a:p>
            <a:pPr marL="628650" lvl="1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Higher Space Per Bed for Renovation vs. New Construction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Split In-Patient Unit’s Maintain Significant Operational Inefficiencies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Cumming Team Does Not Recommend Existing Tower for any Inpatient Acute Care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91042" y="41167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277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INPATIENT BED TOWER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039171"/>
            <a:ext cx="84617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2014 Cost Estimate - $609M – Escalated to 2017 - $739M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Total JPS Beds – 496 Plus 120 Shell Beds</a:t>
            </a:r>
          </a:p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sz="1400" dirty="0"/>
              <a:t>* Includes Tower, Site Work, Central Plant and Parking Garage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43392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Cumming Estimate of Original Plan - $706M</a:t>
            </a:r>
          </a:p>
          <a:p>
            <a:endParaRPr lang="en-US" b="1" dirty="0"/>
          </a:p>
          <a:p>
            <a:r>
              <a:rPr lang="en-US" b="1" dirty="0"/>
              <a:t>Construction – 2020 - 2023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80025" y="41183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926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197" y="1140589"/>
            <a:ext cx="7513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Cumming Recommended Updates - $40M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Larger Program due to updated regulations and larger patient rooms 340 vs 290 - $35M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Larger Parking Garage 380 sf/parking stall vs. 350 - $5M</a:t>
            </a:r>
          </a:p>
          <a:p>
            <a:endParaRPr lang="en-US" b="1" dirty="0"/>
          </a:p>
          <a:p>
            <a:r>
              <a:rPr lang="en-US" b="1" dirty="0"/>
              <a:t>HMA Recommends Complete Shell Beds - $64M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120 Total Beds (2 floors of 60 beds each)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Total JPS Beds – 616 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B8C40E"/>
              </a:buClr>
            </a:pPr>
            <a:r>
              <a:rPr lang="en-US" b="1" dirty="0"/>
              <a:t>HMA/Cumming Recommended Bed Total  $44M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Recommends 664 beds at 20 years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Add one bed floor – 60 Beds</a:t>
            </a:r>
          </a:p>
          <a:p>
            <a:pPr marL="168275" indent="-168275"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Total Bed Count – 676 Beds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434" y="319489"/>
            <a:ext cx="674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INPATIENT BED TOWER UPDATES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5533" y="41277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5417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TOWER COST SAVINGS OPTIONS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1081374"/>
            <a:ext cx="65485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Maintain Existing Materials Management and Laundry Services  </a:t>
            </a:r>
          </a:p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b="1" dirty="0"/>
              <a:t>			Cost Savings - $24M 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Lower Staffing Efficiency due to remote location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Existing Capacity Issues Remain Unresolved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Renovate Food Service Department in Existing Location              </a:t>
            </a:r>
          </a:p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b="1" dirty="0"/>
              <a:t>			Cost Savings - $5M – </a:t>
            </a:r>
            <a:r>
              <a:rPr lang="en-US" b="1" dirty="0">
                <a:solidFill>
                  <a:srgbClr val="C61225"/>
                </a:solidFill>
              </a:rPr>
              <a:t>Not Recommended 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Limited size due to existing constraints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Lower Staffing Efficiency due to remote location</a:t>
            </a:r>
          </a:p>
          <a:p>
            <a:pPr marL="742950" lvl="1" indent="-285750">
              <a:spcAft>
                <a:spcPts val="600"/>
              </a:spcAft>
              <a:buClr>
                <a:srgbClr val="B8C40E"/>
              </a:buClr>
              <a:buFont typeface="Calibri" panose="020F0502020204030204" pitchFamily="34" charset="0"/>
              <a:buChar char="‒"/>
            </a:pPr>
            <a:r>
              <a:rPr lang="en-US" dirty="0"/>
              <a:t>Existing Location is Sub-Optimal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Optimize Existing Energy Plants to Eliminate New Plant</a:t>
            </a:r>
          </a:p>
          <a:p>
            <a:pPr>
              <a:spcAft>
                <a:spcPts val="600"/>
              </a:spcAft>
              <a:buClr>
                <a:srgbClr val="B8C40E"/>
              </a:buClr>
            </a:pPr>
            <a:r>
              <a:rPr lang="en-US" b="1" dirty="0"/>
              <a:t>			Cost Savings - $33M - </a:t>
            </a:r>
            <a:r>
              <a:rPr lang="en-US" b="1" dirty="0">
                <a:solidFill>
                  <a:srgbClr val="C61225"/>
                </a:solidFill>
              </a:rPr>
              <a:t>Recommended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7071" y="1490723"/>
            <a:ext cx="2686929" cy="2658794"/>
          </a:xfrm>
          <a:custGeom>
            <a:avLst/>
            <a:gdLst>
              <a:gd name="connsiteX0" fmla="*/ 0 w 2686929"/>
              <a:gd name="connsiteY0" fmla="*/ 0 h 2651760"/>
              <a:gd name="connsiteX1" fmla="*/ 2686929 w 2686929"/>
              <a:gd name="connsiteY1" fmla="*/ 0 h 2651760"/>
              <a:gd name="connsiteX2" fmla="*/ 2686929 w 2686929"/>
              <a:gd name="connsiteY2" fmla="*/ 2651760 h 2651760"/>
              <a:gd name="connsiteX3" fmla="*/ 0 w 2686929"/>
              <a:gd name="connsiteY3" fmla="*/ 2651760 h 2651760"/>
              <a:gd name="connsiteX4" fmla="*/ 0 w 2686929"/>
              <a:gd name="connsiteY4" fmla="*/ 0 h 2651760"/>
              <a:gd name="connsiteX0" fmla="*/ 837028 w 2686929"/>
              <a:gd name="connsiteY0" fmla="*/ 0 h 2658794"/>
              <a:gd name="connsiteX1" fmla="*/ 2686929 w 2686929"/>
              <a:gd name="connsiteY1" fmla="*/ 7034 h 2658794"/>
              <a:gd name="connsiteX2" fmla="*/ 2686929 w 2686929"/>
              <a:gd name="connsiteY2" fmla="*/ 2658794 h 2658794"/>
              <a:gd name="connsiteX3" fmla="*/ 0 w 2686929"/>
              <a:gd name="connsiteY3" fmla="*/ 2658794 h 2658794"/>
              <a:gd name="connsiteX4" fmla="*/ 837028 w 2686929"/>
              <a:gd name="connsiteY4" fmla="*/ 0 h 26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29" h="2658794">
                <a:moveTo>
                  <a:pt x="837028" y="0"/>
                </a:moveTo>
                <a:lnTo>
                  <a:pt x="2686929" y="7034"/>
                </a:lnTo>
                <a:lnTo>
                  <a:pt x="2686929" y="2658794"/>
                </a:lnTo>
                <a:lnTo>
                  <a:pt x="0" y="2658794"/>
                </a:lnTo>
                <a:lnTo>
                  <a:pt x="837028" y="0"/>
                </a:lnTo>
                <a:close/>
              </a:path>
            </a:pathLst>
          </a:custGeom>
          <a:solidFill>
            <a:srgbClr val="B8C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60455" y="1541330"/>
            <a:ext cx="198354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NEXT STEPS</a:t>
            </a:r>
          </a:p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Confirm Bed Needs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8338" y="2396955"/>
            <a:ext cx="2215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Confirm Ancillary Needs Analysis (OR’s, Imaging, ED spaces, etc.)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6984" y="3205300"/>
            <a:ext cx="262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Review Possible Consolidation of ALL Inpatient Needs to new Tower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591042" y="41268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0905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RENOVATION/BACKFILL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828" y="1434165"/>
            <a:ext cx="607724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2014 Cost Estimate - $94M – Escalated to 2017 - $114M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Cumming Estimate of Original Plan - $95M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Construction - 2023</a:t>
            </a:r>
          </a:p>
          <a:p>
            <a:pPr marL="171450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Leaves approximately 280,000 square feet vacant</a:t>
            </a:r>
          </a:p>
          <a:p>
            <a:pPr marL="628650" lvl="1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Trinity Springs Building – 64,000 sf</a:t>
            </a:r>
          </a:p>
          <a:p>
            <a:pPr marL="628650" lvl="1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Laundry/Materials Mgt. Building – 36,000 sf</a:t>
            </a:r>
          </a:p>
          <a:p>
            <a:pPr marL="628650" lvl="1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Hospital Tower and Attached Buildings – 180,000 sf</a:t>
            </a:r>
          </a:p>
          <a:p>
            <a:pPr marL="628650" lvl="1" indent="-171450">
              <a:spcAft>
                <a:spcPts val="600"/>
              </a:spcAft>
              <a:buClr>
                <a:srgbClr val="B8C40E"/>
              </a:buClr>
              <a:buFont typeface="Wingdings" panose="05000000000000000000" pitchFamily="2" charset="2"/>
              <a:buChar char="§"/>
            </a:pPr>
            <a:r>
              <a:rPr lang="en-US" dirty="0"/>
              <a:t>Potential Outpatient Services, Offices, Psych Services, Other Ancillary 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7071" y="1490723"/>
            <a:ext cx="2686929" cy="2658794"/>
          </a:xfrm>
          <a:custGeom>
            <a:avLst/>
            <a:gdLst>
              <a:gd name="connsiteX0" fmla="*/ 0 w 2686929"/>
              <a:gd name="connsiteY0" fmla="*/ 0 h 2651760"/>
              <a:gd name="connsiteX1" fmla="*/ 2686929 w 2686929"/>
              <a:gd name="connsiteY1" fmla="*/ 0 h 2651760"/>
              <a:gd name="connsiteX2" fmla="*/ 2686929 w 2686929"/>
              <a:gd name="connsiteY2" fmla="*/ 2651760 h 2651760"/>
              <a:gd name="connsiteX3" fmla="*/ 0 w 2686929"/>
              <a:gd name="connsiteY3" fmla="*/ 2651760 h 2651760"/>
              <a:gd name="connsiteX4" fmla="*/ 0 w 2686929"/>
              <a:gd name="connsiteY4" fmla="*/ 0 h 2651760"/>
              <a:gd name="connsiteX0" fmla="*/ 837028 w 2686929"/>
              <a:gd name="connsiteY0" fmla="*/ 0 h 2658794"/>
              <a:gd name="connsiteX1" fmla="*/ 2686929 w 2686929"/>
              <a:gd name="connsiteY1" fmla="*/ 7034 h 2658794"/>
              <a:gd name="connsiteX2" fmla="*/ 2686929 w 2686929"/>
              <a:gd name="connsiteY2" fmla="*/ 2658794 h 2658794"/>
              <a:gd name="connsiteX3" fmla="*/ 0 w 2686929"/>
              <a:gd name="connsiteY3" fmla="*/ 2658794 h 2658794"/>
              <a:gd name="connsiteX4" fmla="*/ 837028 w 2686929"/>
              <a:gd name="connsiteY4" fmla="*/ 0 h 26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29" h="2658794">
                <a:moveTo>
                  <a:pt x="837028" y="0"/>
                </a:moveTo>
                <a:lnTo>
                  <a:pt x="2686929" y="7034"/>
                </a:lnTo>
                <a:lnTo>
                  <a:pt x="2686929" y="2658794"/>
                </a:lnTo>
                <a:lnTo>
                  <a:pt x="0" y="2658794"/>
                </a:lnTo>
                <a:lnTo>
                  <a:pt x="837028" y="0"/>
                </a:lnTo>
                <a:close/>
              </a:path>
            </a:pathLst>
          </a:custGeom>
          <a:solidFill>
            <a:srgbClr val="B8C4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60455" y="1541330"/>
            <a:ext cx="198354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NEXT STEPS</a:t>
            </a:r>
          </a:p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Evaluate JPS Network for Additional Uses for Renovated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9101" y="2622988"/>
            <a:ext cx="2215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Evaluate Proposed Specialty MOB and ASC to Accommodate Existing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1042" y="41450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4184408"/>
      </p:ext>
    </p:extLst>
  </p:cSld>
  <p:clrMapOvr>
    <a:masterClrMapping/>
  </p:clrMapOvr>
</p:sld>
</file>

<file path=ppt/theme/theme1.xml><?xml version="1.0" encoding="utf-8"?>
<a:theme xmlns:a="http://schemas.openxmlformats.org/drawingml/2006/main" name="Regular Slides">
  <a:themeElements>
    <a:clrScheme name="Cumming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89C4"/>
      </a:accent1>
      <a:accent2>
        <a:srgbClr val="C61225"/>
      </a:accent2>
      <a:accent3>
        <a:srgbClr val="B8C40E"/>
      </a:accent3>
      <a:accent4>
        <a:srgbClr val="FFD21F"/>
      </a:accent4>
      <a:accent5>
        <a:srgbClr val="43403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Regula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8157ABBBEB849BA347CA41A7741CB" ma:contentTypeVersion="2" ma:contentTypeDescription="Create a new document." ma:contentTypeScope="" ma:versionID="3827cd1b8b2c8952addff2eafcff2b66">
  <xsd:schema xmlns:xsd="http://www.w3.org/2001/XMLSchema" xmlns:xs="http://www.w3.org/2001/XMLSchema" xmlns:p="http://schemas.microsoft.com/office/2006/metadata/properties" xmlns:ns2="564d3aaa-8537-445e-bbe5-62107fb81bc0" targetNamespace="http://schemas.microsoft.com/office/2006/metadata/properties" ma:root="true" ma:fieldsID="ffe9881f06404c02d17c53fa40ec1707" ns2:_="">
    <xsd:import namespace="564d3aaa-8537-445e-bbe5-62107fb81b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d3aaa-8537-445e-bbe5-62107fb81b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E7EAC0-D4AA-42DD-BB54-BAFB834C7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A20CB-00F2-405A-8969-0BF4B780C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d3aaa-8537-445e-bbe5-62107fb81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C598C-6732-4BE6-85CD-A92E2E5A4E6F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64d3aaa-8537-445e-bbe5-62107fb81bc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18246</TotalTime>
  <Words>733</Words>
  <Application>Microsoft Office PowerPoint</Application>
  <PresentationFormat>On-screen Show (16:9)</PresentationFormat>
  <Paragraphs>154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Regular Slides</vt:lpstr>
      <vt:lpstr>Cover Page</vt:lpstr>
      <vt:lpstr>Divider Slide</vt:lpstr>
      <vt:lpstr>1_Regular Slides</vt:lpstr>
      <vt:lpstr>CITIZENS BLUE RIBBON COMMITTEE</vt:lpstr>
      <vt:lpstr>SCOPE OF STUDY</vt:lpstr>
      <vt:lpstr>MAIN CAMPUS SITE PLAN</vt:lpstr>
      <vt:lpstr>NEW INPATIENT BEDS</vt:lpstr>
      <vt:lpstr>EXISTING TOWER LIMITATIONS</vt:lpstr>
      <vt:lpstr>INPATIENT BED TOWER</vt:lpstr>
      <vt:lpstr>PowerPoint Presentation</vt:lpstr>
      <vt:lpstr>NEW TOWER COST SAVINGS OPTIONS</vt:lpstr>
      <vt:lpstr>RENOVATION/BACKFILL</vt:lpstr>
      <vt:lpstr>NEW PSYCH TOWER</vt:lpstr>
      <vt:lpstr>PSYCH HOSPITAL</vt:lpstr>
      <vt:lpstr>NEW PSYCH TOWER</vt:lpstr>
      <vt:lpstr>PowerPoint Presentation</vt:lpstr>
      <vt:lpstr>PowerPoint Presentation</vt:lpstr>
    </vt:vector>
  </TitlesOfParts>
  <Company>Carly Lawrence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Lawrence</dc:creator>
  <cp:lastModifiedBy>Kandice S. Boutte</cp:lastModifiedBy>
  <cp:revision>470</cp:revision>
  <cp:lastPrinted>2017-06-02T14:32:54Z</cp:lastPrinted>
  <dcterms:created xsi:type="dcterms:W3CDTF">2015-06-16T12:22:02Z</dcterms:created>
  <dcterms:modified xsi:type="dcterms:W3CDTF">2017-06-06T14:23:44Z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TIntVersion">
    <vt:i4>15</vt:i4>
  </property>
  <property fmtid="{D5CDD505-2E9C-101B-9397-08002B2CF9AE}" pid="3" name="FILEGUID">
    <vt:lpwstr>854e9a37-2729-4f24-a150-84dadcb007c7</vt:lpwstr>
  </property>
  <property fmtid="{D5CDD505-2E9C-101B-9397-08002B2CF9AE}" pid="4" name="MODFILEGUID">
    <vt:lpwstr>ba9ade0f-7bb3-42f4-a673-1f1289c721fa</vt:lpwstr>
  </property>
  <property fmtid="{D5CDD505-2E9C-101B-9397-08002B2CF9AE}" pid="5" name="FILEOWNER">
    <vt:lpwstr>Carly Lawrence</vt:lpwstr>
  </property>
  <property fmtid="{D5CDD505-2E9C-101B-9397-08002B2CF9AE}" pid="6" name="MODFILEOWNER">
    <vt:lpwstr>O20736</vt:lpwstr>
  </property>
  <property fmtid="{D5CDD505-2E9C-101B-9397-08002B2CF9AE}" pid="7" name="IPPCLASS">
    <vt:i4>1</vt:i4>
  </property>
  <property fmtid="{D5CDD505-2E9C-101B-9397-08002B2CF9AE}" pid="8" name="MODIPPCLASS">
    <vt:i4>1</vt:i4>
  </property>
  <property fmtid="{D5CDD505-2E9C-101B-9397-08002B2CF9AE}" pid="9" name="MACHINEID">
    <vt:lpwstr>O20736-1210</vt:lpwstr>
  </property>
  <property fmtid="{D5CDD505-2E9C-101B-9397-08002B2CF9AE}" pid="10" name="MODMACHINEID">
    <vt:lpwstr>O20736-1210</vt:lpwstr>
  </property>
  <property fmtid="{D5CDD505-2E9C-101B-9397-08002B2CF9AE}" pid="11" name="CURRENTCLASS">
    <vt:lpwstr>Classified - No Category</vt:lpwstr>
  </property>
  <property fmtid="{D5CDD505-2E9C-101B-9397-08002B2CF9AE}" pid="12" name="ContentTypeId">
    <vt:lpwstr>0x010100C308157ABBBEB849BA347CA41A7741CB</vt:lpwstr>
  </property>
</Properties>
</file>