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77" r:id="rId4"/>
    <p:sldId id="266" r:id="rId5"/>
    <p:sldId id="257" r:id="rId6"/>
    <p:sldId id="258" r:id="rId7"/>
    <p:sldId id="259" r:id="rId8"/>
    <p:sldId id="260" r:id="rId9"/>
    <p:sldId id="261" r:id="rId10"/>
    <p:sldId id="273" r:id="rId11"/>
    <p:sldId id="264" r:id="rId12"/>
    <p:sldId id="262" r:id="rId13"/>
    <p:sldId id="276" r:id="rId14"/>
    <p:sldId id="274" r:id="rId15"/>
    <p:sldId id="267" r:id="rId16"/>
    <p:sldId id="275" r:id="rId17"/>
    <p:sldId id="268" r:id="rId18"/>
    <p:sldId id="272" r:id="rId19"/>
    <p:sldId id="270" r:id="rId20"/>
    <p:sldId id="27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1" autoAdjust="0"/>
  </p:normalViewPr>
  <p:slideViewPr>
    <p:cSldViewPr>
      <p:cViewPr>
        <p:scale>
          <a:sx n="100" d="100"/>
          <a:sy n="100" d="100"/>
        </p:scale>
        <p:origin x="-1416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6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pshealthnetwork.org\fs1\pubrel\Bond\Comparison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Tarrant County Population</a:t>
            </a:r>
            <a:r>
              <a:rPr lang="en-US" baseline="0"/>
              <a:t> Growth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87673763001841E-2"/>
          <c:y val="0.11249384937526002"/>
          <c:w val="0.90392096821230683"/>
          <c:h val="0.76664082317950899"/>
        </c:manualLayout>
      </c:layout>
      <c:lineChart>
        <c:grouping val="standard"/>
        <c:varyColors val="0"/>
        <c:ser>
          <c:idx val="2"/>
          <c:order val="0"/>
          <c:tx>
            <c:strRef>
              <c:f>'Population Growth'!$D$1</c:f>
              <c:strCache>
                <c:ptCount val="1"/>
                <c:pt idx="0">
                  <c:v>1.0 Net Migration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'Population Growth'!$A$2:$A$16</c:f>
              <c:numCache>
                <c:formatCode>General</c:formatCode>
                <c:ptCount val="15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</c:numCache>
            </c:numRef>
          </c:cat>
          <c:val>
            <c:numRef>
              <c:f>'Population Growth'!$D$2:$D$16</c:f>
              <c:numCache>
                <c:formatCode>#,##0</c:formatCode>
                <c:ptCount val="15"/>
                <c:pt idx="0">
                  <c:v>108572</c:v>
                </c:pt>
                <c:pt idx="1">
                  <c:v>152800</c:v>
                </c:pt>
                <c:pt idx="2">
                  <c:v>197553</c:v>
                </c:pt>
                <c:pt idx="3">
                  <c:v>225521</c:v>
                </c:pt>
                <c:pt idx="4">
                  <c:v>361253</c:v>
                </c:pt>
                <c:pt idx="5">
                  <c:v>538495</c:v>
                </c:pt>
                <c:pt idx="6">
                  <c:v>715587</c:v>
                </c:pt>
                <c:pt idx="7">
                  <c:v>860880</c:v>
                </c:pt>
                <c:pt idx="8">
                  <c:v>1170103</c:v>
                </c:pt>
                <c:pt idx="9">
                  <c:v>1446219</c:v>
                </c:pt>
                <c:pt idx="10">
                  <c:v>1809034</c:v>
                </c:pt>
                <c:pt idx="11" formatCode="General">
                  <c:v>2127850</c:v>
                </c:pt>
                <c:pt idx="12" formatCode="General">
                  <c:v>2532853</c:v>
                </c:pt>
                <c:pt idx="13" formatCode="General">
                  <c:v>2993599</c:v>
                </c:pt>
                <c:pt idx="14" formatCode="General">
                  <c:v>3497034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'Population Growth'!$E$1</c:f>
              <c:strCache>
                <c:ptCount val="1"/>
                <c:pt idx="0">
                  <c:v>Actual Growth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'Population Growth'!$A$2:$A$16</c:f>
              <c:numCache>
                <c:formatCode>General</c:formatCode>
                <c:ptCount val="15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  <c:pt idx="12">
                  <c:v>2030</c:v>
                </c:pt>
                <c:pt idx="13">
                  <c:v>2040</c:v>
                </c:pt>
                <c:pt idx="14">
                  <c:v>2050</c:v>
                </c:pt>
              </c:numCache>
            </c:numRef>
          </c:cat>
          <c:val>
            <c:numRef>
              <c:f>'Population Growth'!$E$2:$E$16</c:f>
              <c:numCache>
                <c:formatCode>#,##0</c:formatCode>
                <c:ptCount val="15"/>
                <c:pt idx="0">
                  <c:v>108572</c:v>
                </c:pt>
                <c:pt idx="1">
                  <c:v>152800</c:v>
                </c:pt>
                <c:pt idx="2">
                  <c:v>197553</c:v>
                </c:pt>
                <c:pt idx="3">
                  <c:v>225521</c:v>
                </c:pt>
                <c:pt idx="4">
                  <c:v>361253</c:v>
                </c:pt>
                <c:pt idx="5">
                  <c:v>538495</c:v>
                </c:pt>
                <c:pt idx="6">
                  <c:v>715587</c:v>
                </c:pt>
                <c:pt idx="7">
                  <c:v>860880</c:v>
                </c:pt>
                <c:pt idx="8">
                  <c:v>1170103</c:v>
                </c:pt>
                <c:pt idx="9">
                  <c:v>1446219</c:v>
                </c:pt>
                <c:pt idx="10">
                  <c:v>1809034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59616"/>
        <c:axId val="86795008"/>
      </c:lineChart>
      <c:catAx>
        <c:axId val="541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95008"/>
        <c:crosses val="autoZero"/>
        <c:auto val="1"/>
        <c:lblAlgn val="ctr"/>
        <c:lblOffset val="100"/>
        <c:noMultiLvlLbl val="0"/>
      </c:catAx>
      <c:valAx>
        <c:axId val="8679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'Revenue and Payor Mix'!$A$1</c:f>
              <c:strCache>
                <c:ptCount val="1"/>
                <c:pt idx="0">
                  <c:v>Revenue Sources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and Payor Mix'!$A$2:$A$5</c:f>
              <c:strCache>
                <c:ptCount val="4"/>
                <c:pt idx="0">
                  <c:v>Patient Service Revenues</c:v>
                </c:pt>
                <c:pt idx="1">
                  <c:v>Ad Valorem Tax Revenue</c:v>
                </c:pt>
                <c:pt idx="2">
                  <c:v>DSH, DSRIP &amp; UC</c:v>
                </c:pt>
                <c:pt idx="3">
                  <c:v>Other Revenue</c:v>
                </c:pt>
              </c:strCache>
            </c:strRef>
          </c:cat>
          <c:val>
            <c:numRef>
              <c:f>'Revenue and Payor Mix'!$D$2:$D$5</c:f>
              <c:numCache>
                <c:formatCode>0.00%</c:formatCode>
                <c:ptCount val="4"/>
                <c:pt idx="0">
                  <c:v>0.38911298085089518</c:v>
                </c:pt>
                <c:pt idx="1">
                  <c:v>0.38869059077989287</c:v>
                </c:pt>
                <c:pt idx="2">
                  <c:v>0.17221511318468524</c:v>
                </c:pt>
                <c:pt idx="3">
                  <c:v>4.9981315184526705E-2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03E008-B8B7-412D-BE55-1DF5502840B9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46A86-396E-456A-8CB3-5CF247C9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8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717303-0239-45ED-B288-E182075C9225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FEF262-17F9-4E2E-836D-1D394996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these</a:t>
            </a:r>
            <a:r>
              <a:rPr lang="en-US" baseline="0" dirty="0" smtClean="0"/>
              <a:t> population increases have effected JPS for the past 30 </a:t>
            </a:r>
            <a:r>
              <a:rPr lang="en-US" baseline="0" dirty="0" smtClean="0"/>
              <a:t>years</a:t>
            </a:r>
          </a:p>
          <a:p>
            <a:r>
              <a:rPr lang="en-US" baseline="0" dirty="0" smtClean="0"/>
              <a:t>(since </a:t>
            </a:r>
            <a:r>
              <a:rPr lang="en-US" baseline="0" dirty="0" smtClean="0"/>
              <a:t>1985 bond)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9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19.3%</a:t>
            </a:r>
            <a:r>
              <a:rPr lang="en-US" baseline="0" dirty="0" smtClean="0"/>
              <a:t> of county residents are without </a:t>
            </a:r>
            <a:r>
              <a:rPr lang="en-US" baseline="0" dirty="0" smtClean="0"/>
              <a:t>healthcare insurance  (U.S. Census Data, 2015)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Diverse populations often have specific medical needs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Future of ACA is uncertain at this time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9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774 </a:t>
            </a:r>
            <a:r>
              <a:rPr lang="en-US" sz="1400" dirty="0" smtClean="0"/>
              <a:t>physicians</a:t>
            </a:r>
            <a:r>
              <a:rPr lang="en-US" sz="1400" baseline="0" dirty="0" smtClean="0"/>
              <a:t>         </a:t>
            </a:r>
            <a:r>
              <a:rPr lang="en-US" sz="1400" dirty="0" smtClean="0"/>
              <a:t>Economic</a:t>
            </a:r>
            <a:r>
              <a:rPr lang="en-US" sz="1400" baseline="0" dirty="0" smtClean="0"/>
              <a:t> </a:t>
            </a:r>
            <a:r>
              <a:rPr lang="en-US" sz="1400" baseline="0" dirty="0" smtClean="0"/>
              <a:t>Impact – more than 12,500 jobs</a:t>
            </a:r>
          </a:p>
          <a:p>
            <a:endParaRPr lang="en-US" sz="1400" baseline="0" dirty="0" smtClean="0"/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 Behavioral Health beds.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80 adult beds in Trinity Springs Pavilion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16 youth beds in Trinity Springs Pavilion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36 adult beds in Trinity Springs North </a:t>
            </a:r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Nation’s largest hospital-based family residency</a:t>
            </a:r>
          </a:p>
          <a:p>
            <a:r>
              <a:rPr lang="en-US" sz="1400" baseline="0" dirty="0" smtClean="0"/>
              <a:t>Over 70% of residents are retained to work and live in TC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Residency usually done after internship and graduation</a:t>
            </a:r>
          </a:p>
          <a:p>
            <a:r>
              <a:rPr lang="en-US" sz="1400" baseline="0" dirty="0" smtClean="0"/>
              <a:t>Residency is required training for those with medical degrees under supervision from licensed physicians</a:t>
            </a:r>
          </a:p>
          <a:p>
            <a:endParaRPr lang="en-US" sz="1400" baseline="0" dirty="0" smtClean="0"/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fellowship usually follows a residency. The requirement for a fellowship depends largely on the individual’s field of specialization and the area where he or she wants to practice medicine.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50 affiliation agreements with partners such as TCU, UTA, Texas Wesleyan, </a:t>
            </a:r>
            <a:r>
              <a:rPr lang="en-US" sz="1400" baseline="0" dirty="0" err="1" smtClean="0"/>
              <a:t>Tarlton</a:t>
            </a:r>
            <a:r>
              <a:rPr lang="en-US" sz="1400" baseline="0" dirty="0" smtClean="0"/>
              <a:t> State, TCC</a:t>
            </a:r>
          </a:p>
          <a:p>
            <a:endParaRPr lang="en-US" sz="1400" baseline="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2014, there were 25,623 inpatient psychiatric beds nationally.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2014, there were 5,425 inpatient psychiatric beds in Texas.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point is that the more you spend on mental health for community based supports, the less beds you need.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only state that spends less per capital than Texas is Idaho.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such, we will likely continue to need to larger numbers of beds than the national average because we spend less on community based supports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(national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$119.62 per capita, Texas = $40.65)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60-80 BH beds per 100,000 are recommended by the Treatment Advocacy Center.  We used 70 as an average.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Texas the Joint Commission says we have about 10.5 beds per 100,000.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Tarrant County, we have 514 acute psychiatric beds but only 5 in 100,000 are public hospital beds.  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4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JPS</a:t>
            </a:r>
            <a:r>
              <a:rPr lang="en-US" baseline="0" dirty="0" smtClean="0"/>
              <a:t> Hospital defined sectors.</a:t>
            </a:r>
          </a:p>
          <a:p>
            <a:r>
              <a:rPr lang="en-US" baseline="0" dirty="0" smtClean="0"/>
              <a:t>These do not necessarily reflect Commissioner Precincts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4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39% 	Ad Valorem Taxes</a:t>
            </a:r>
          </a:p>
          <a:p>
            <a:endParaRPr lang="en-US" dirty="0" smtClean="0"/>
          </a:p>
          <a:p>
            <a:r>
              <a:rPr lang="en-US" dirty="0" smtClean="0"/>
              <a:t>39% 	Medicare &amp; Medicaid, commercial insurance</a:t>
            </a:r>
            <a:r>
              <a:rPr lang="en-US" baseline="0" dirty="0" smtClean="0"/>
              <a:t> plans and patients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17% 	Supplemental state and federal payments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5% 	Grants, tobacco revenue, MHMR contracts and other non-patient sources</a:t>
            </a:r>
          </a:p>
          <a:p>
            <a:endParaRPr lang="en-US" baseline="0" dirty="0" smtClean="0"/>
          </a:p>
          <a:p>
            <a:r>
              <a:rPr lang="en-US" sz="1400" b="1" baseline="0" dirty="0" smtClean="0"/>
              <a:t>	Total operating budget – approx.  </a:t>
            </a:r>
            <a:r>
              <a:rPr lang="en-US" sz="1400" b="1" baseline="0" dirty="0" smtClean="0"/>
              <a:t>$875 million</a:t>
            </a:r>
            <a:endParaRPr lang="en-US" sz="1400" b="1" baseline="0" dirty="0" smtClean="0"/>
          </a:p>
          <a:p>
            <a:endParaRPr lang="en-US" sz="1400" b="1" baseline="0" dirty="0" smtClean="0"/>
          </a:p>
          <a:p>
            <a:endParaRPr lang="en-US" sz="1400" dirty="0" smtClean="0"/>
          </a:p>
          <a:p>
            <a:r>
              <a:rPr lang="en-US" sz="1400" dirty="0" smtClean="0"/>
              <a:t>__________________________________________________________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__________________________________________________________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__________________________________________________________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__________________________________________________________</a:t>
            </a:r>
          </a:p>
          <a:p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__________________________________________________________</a:t>
            </a:r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5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1980</a:t>
            </a:r>
            <a:r>
              <a:rPr lang="en-US" baseline="0" dirty="0" smtClean="0"/>
              <a:t> benchmark.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 JPS bond package was 1985</a:t>
            </a:r>
          </a:p>
          <a:p>
            <a:endParaRPr lang="en-US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figure</a:t>
            </a:r>
            <a:r>
              <a:rPr lang="en-US" baseline="0" dirty="0" smtClean="0"/>
              <a:t> represents 10,000 persons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Tarrant</a:t>
            </a:r>
            <a:r>
              <a:rPr lang="en-US" baseline="0" dirty="0" smtClean="0"/>
              <a:t> County population projected to grow faster and be larger than Dallas County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358-BB18-438B-AB8D-202554C6F47B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6307-495E-4D53-B7FE-FD5E4458AF36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F951-E7E5-4BBB-9165-570A02754BCA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63E6-4BBE-470C-A5D1-D131BA696D24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BAB-E869-407A-ABF8-FBC142B20C67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2440-29D1-444B-868A-C1E47E2038AC}" type="datetime1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C47F-BD7B-43FA-8B1A-F206852993B3}" type="datetime1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FAF8-9B02-415C-8813-BAE0CD92EFA0}" type="datetime1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408-9EBA-4808-B988-C5E124662862}" type="datetime1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764-4EC9-4C8D-9F51-42A0395EA8A6}" type="datetime1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5215-F707-4BB0-983E-E502EE4FCF37}" type="datetime1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4F94-21CA-400C-AC3E-625F51909225}" type="datetime1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1" y="1447800"/>
            <a:ext cx="8402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28" y="1447800"/>
            <a:ext cx="838200" cy="838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97603" y="48884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14,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41776" y="452735"/>
            <a:ext cx="53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JPS SERVICES - TRENDS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2589" y="1594140"/>
            <a:ext cx="3793303" cy="2269714"/>
            <a:chOff x="152400" y="3908743"/>
            <a:chExt cx="4419600" cy="2644457"/>
          </a:xfrm>
        </p:grpSpPr>
        <p:sp>
          <p:nvSpPr>
            <p:cNvPr id="5" name="Rectangle 4"/>
            <p:cNvSpPr/>
            <p:nvPr/>
          </p:nvSpPr>
          <p:spPr>
            <a:xfrm>
              <a:off x="228599" y="4088216"/>
              <a:ext cx="4267201" cy="236006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28600" y="6103930"/>
              <a:ext cx="1546984" cy="3519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tabLst>
                  <a:tab pos="3776663" algn="l"/>
                  <a:tab pos="7373938" algn="l"/>
                </a:tabLst>
              </a:pPr>
              <a:r>
                <a:rPr lang="en-US" sz="1800" b="1" dirty="0" smtClean="0">
                  <a:solidFill>
                    <a:srgbClr val="7030A0"/>
                  </a:solidFill>
                  <a:latin typeface="Rockwell" panose="02060603020205020403" pitchFamily="18" charset="0"/>
                </a:rPr>
                <a:t>1985</a:t>
              </a:r>
              <a:r>
                <a:rPr lang="en-US" sz="1800" dirty="0" smtClean="0">
                  <a:solidFill>
                    <a:srgbClr val="7030A0"/>
                  </a:solidFill>
                  <a:latin typeface="Rockwell" panose="02060603020205020403" pitchFamily="18" charset="0"/>
                </a:rPr>
                <a:t> – </a:t>
              </a:r>
              <a:r>
                <a:rPr lang="en-US" sz="1800" dirty="0" smtClean="0">
                  <a:solidFill>
                    <a:srgbClr val="7030A0"/>
                  </a:solidFill>
                </a:rPr>
                <a:t>XXX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057400" y="6103930"/>
              <a:ext cx="2362200" cy="3519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tabLst>
                  <a:tab pos="3776663" algn="l"/>
                  <a:tab pos="7373938" algn="l"/>
                </a:tabLst>
              </a:pPr>
              <a:r>
                <a:rPr lang="en-US" sz="1800" b="1" dirty="0" smtClean="0">
                  <a:solidFill>
                    <a:srgbClr val="7030A0"/>
                  </a:solidFill>
                  <a:latin typeface="Rockwell" panose="02060603020205020403" pitchFamily="18" charset="0"/>
                </a:rPr>
                <a:t>2015</a:t>
              </a:r>
              <a:r>
                <a:rPr lang="en-US" sz="1800" dirty="0" smtClean="0">
                  <a:solidFill>
                    <a:srgbClr val="7030A0"/>
                  </a:solidFill>
                  <a:latin typeface="Rockwell" panose="02060603020205020403" pitchFamily="18" charset="0"/>
                </a:rPr>
                <a:t> – </a:t>
              </a:r>
              <a:r>
                <a:rPr lang="en-US" sz="1800" dirty="0" smtClean="0">
                  <a:solidFill>
                    <a:srgbClr val="7030A0"/>
                  </a:solidFill>
                </a:rPr>
                <a:t>XXXX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1" t="56962" r="41141" b="27419"/>
            <a:stretch/>
          </p:blipFill>
          <p:spPr>
            <a:xfrm>
              <a:off x="1981200" y="5188280"/>
              <a:ext cx="2438400" cy="9402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56836" r="81963" b="27545"/>
            <a:stretch/>
          </p:blipFill>
          <p:spPr>
            <a:xfrm>
              <a:off x="381000" y="5180707"/>
              <a:ext cx="1295400" cy="9402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1" t="56962" r="41141" b="27419"/>
            <a:stretch/>
          </p:blipFill>
          <p:spPr>
            <a:xfrm>
              <a:off x="1981200" y="4352349"/>
              <a:ext cx="2438400" cy="9402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33" b="72600" l="2000" r="17350">
                          <a14:foregroundMark x1="9750" y1="66533" x2="9400" y2="70733"/>
                          <a14:foregroundMark x1="9000" y1="70133" x2="9000" y2="70133"/>
                          <a14:foregroundMark x1="13300" y1="69000" x2="13300" y2="69000"/>
                          <a14:foregroundMark x1="12900" y1="69867" x2="12900" y2="69867"/>
                          <a14:foregroundMark x1="10500" y1="63333" x2="10500" y2="63333"/>
                          <a14:foregroundMark x1="12000" y1="60933" x2="12000" y2="60933"/>
                          <a14:foregroundMark x1="13450" y1="63533" x2="13950" y2="60467"/>
                          <a14:foregroundMark x1="13200" y1="62800" x2="12900" y2="60933"/>
                          <a14:foregroundMark x1="12350" y1="64533" x2="12650" y2="64667"/>
                          <a14:foregroundMark x1="4750" y1="68733" x2="3350" y2="67733"/>
                          <a14:foregroundMark x1="5050" y1="70133" x2="5050" y2="69733"/>
                          <a14:foregroundMark x1="5300" y1="71000" x2="5200" y2="71467"/>
                          <a14:foregroundMark x1="14750" y1="70867" x2="15050" y2="71467"/>
                          <a14:foregroundMark x1="15800" y1="68600" x2="14200" y2="67000"/>
                          <a14:foregroundMark x1="14200" y1="67000" x2="13100" y2="69133"/>
                          <a14:foregroundMark x1="4200" y1="71600" x2="4750" y2="72067"/>
                          <a14:foregroundMark x1="10700" y1="68267" x2="7900" y2="69133"/>
                          <a14:foregroundMark x1="8000" y1="69733" x2="8850" y2="67133"/>
                          <a14:foregroundMark x1="10800" y1="70133" x2="9750" y2="65533"/>
                          <a14:foregroundMark x1="11250" y1="67867" x2="10300" y2="70333"/>
                          <a14:foregroundMark x1="10950" y1="60467" x2="11900" y2="64933"/>
                          <a14:foregroundMark x1="11900" y1="64933" x2="11350" y2="64533"/>
                          <a14:foregroundMark x1="14850" y1="70133" x2="14100" y2="70733"/>
                          <a14:foregroundMark x1="13950" y1="71333" x2="14750" y2="71467"/>
                          <a14:foregroundMark x1="11450" y1="59467" x2="11900" y2="59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56836" r="81963" b="27545"/>
            <a:stretch/>
          </p:blipFill>
          <p:spPr>
            <a:xfrm>
              <a:off x="381000" y="4344776"/>
              <a:ext cx="1295400" cy="9402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3908743"/>
              <a:ext cx="1447800" cy="404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2400"/>
                </a:lnSpc>
                <a:defRPr/>
              </a:pPr>
              <a:r>
                <a:rPr lang="en-US" sz="2400" b="1" dirty="0" smtClean="0">
                  <a:solidFill>
                    <a:srgbClr val="7030A0"/>
                  </a:solidFill>
                  <a:cs typeface="Arial" charset="0"/>
                </a:rPr>
                <a:t>Births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" y="3908743"/>
              <a:ext cx="4419600" cy="2644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98138" y="1723872"/>
            <a:ext cx="3662501" cy="202562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79512" y="1569832"/>
            <a:ext cx="22122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8000"/>
                </a:solidFill>
                <a:cs typeface="Arial" charset="0"/>
              </a:rPr>
              <a:t>Outpatient Visits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5" t="32570" r="43317" b="48888"/>
          <a:stretch/>
        </p:blipFill>
        <p:spPr>
          <a:xfrm>
            <a:off x="6527946" y="2650087"/>
            <a:ext cx="1483883" cy="8247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3391" y="1723872"/>
            <a:ext cx="3662501" cy="20256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83316" b="81111"/>
          <a:stretch/>
        </p:blipFill>
        <p:spPr>
          <a:xfrm>
            <a:off x="1094145" y="2220087"/>
            <a:ext cx="1242634" cy="11118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07187" y="1313069"/>
            <a:ext cx="7848214" cy="39241"/>
            <a:chOff x="0" y="182880"/>
            <a:chExt cx="9144000" cy="45720"/>
          </a:xfrm>
        </p:grpSpPr>
        <p:sp>
          <p:nvSpPr>
            <p:cNvPr id="20" name="Rectangle 19"/>
            <p:cNvSpPr/>
            <p:nvPr/>
          </p:nvSpPr>
          <p:spPr>
            <a:xfrm rot="10800000">
              <a:off x="0" y="185319"/>
              <a:ext cx="1673059" cy="4328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1685532" y="182880"/>
              <a:ext cx="1695894" cy="426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>
              <a:off x="3377654" y="182880"/>
              <a:ext cx="1670275" cy="426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>
              <a:off x="5045355" y="185319"/>
              <a:ext cx="1911125" cy="432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6950355" y="185955"/>
              <a:ext cx="2193645" cy="426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903392" y="3453941"/>
            <a:ext cx="1569643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1985</a:t>
            </a:r>
            <a:r>
              <a:rPr lang="en-US" sz="1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002060"/>
                </a:solidFill>
              </a:rPr>
              <a:t>329 </a:t>
            </a:r>
            <a:r>
              <a:rPr lang="en-US" sz="1400" dirty="0">
                <a:solidFill>
                  <a:srgbClr val="002060"/>
                </a:solidFill>
              </a:rPr>
              <a:t>beds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317" y="1569832"/>
            <a:ext cx="189795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Inpatient Beds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21213" y="3453941"/>
            <a:ext cx="1569643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2015</a:t>
            </a:r>
            <a:r>
              <a:rPr lang="en-US" sz="1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002060"/>
                </a:solidFill>
              </a:rPr>
              <a:t>537 </a:t>
            </a:r>
            <a:r>
              <a:rPr lang="en-US" sz="1400" dirty="0">
                <a:solidFill>
                  <a:srgbClr val="002060"/>
                </a:solidFill>
              </a:rPr>
              <a:t>beds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44985" b="81111"/>
          <a:stretch/>
        </p:blipFill>
        <p:spPr>
          <a:xfrm>
            <a:off x="2734642" y="2189177"/>
            <a:ext cx="1765848" cy="11118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33143" r="85500" b="48189"/>
          <a:stretch/>
        </p:blipFill>
        <p:spPr>
          <a:xfrm>
            <a:off x="4914702" y="2372983"/>
            <a:ext cx="1111830" cy="1098750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4698139" y="3453941"/>
            <a:ext cx="1569643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008000"/>
                </a:solidFill>
                <a:latin typeface="Rockwell" panose="02060603020205020403" pitchFamily="18" charset="0"/>
              </a:rPr>
              <a:t>1985</a:t>
            </a:r>
            <a:r>
              <a:rPr lang="en-US" sz="1400" dirty="0" smtClean="0">
                <a:solidFill>
                  <a:srgbClr val="00800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008000"/>
                </a:solidFill>
              </a:rPr>
              <a:t>121,871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331740" y="3453941"/>
            <a:ext cx="1923222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008000"/>
                </a:solidFill>
                <a:latin typeface="Rockwell" panose="02060603020205020403" pitchFamily="18" charset="0"/>
              </a:rPr>
              <a:t>2015</a:t>
            </a:r>
            <a:r>
              <a:rPr lang="en-US" sz="1400" dirty="0" smtClean="0">
                <a:solidFill>
                  <a:srgbClr val="00800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008000"/>
                </a:solidFill>
              </a:rPr>
              <a:t>1 million+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98138" y="4032283"/>
            <a:ext cx="3662501" cy="2025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500056" y="3878243"/>
            <a:ext cx="21397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Emergency Visits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6652" r="39167" b="-1098"/>
          <a:stretch/>
        </p:blipFill>
        <p:spPr>
          <a:xfrm>
            <a:off x="6200937" y="4615927"/>
            <a:ext cx="2084902" cy="1176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79791" r="80832" b="1320"/>
          <a:stretch/>
        </p:blipFill>
        <p:spPr>
          <a:xfrm>
            <a:off x="4814419" y="4776529"/>
            <a:ext cx="1122640" cy="908803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4698139" y="5762352"/>
            <a:ext cx="1370553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1985</a:t>
            </a:r>
            <a:r>
              <a:rPr lang="en-US" sz="14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C00000"/>
                </a:solidFill>
              </a:rPr>
              <a:t>65,588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200937" y="5762352"/>
            <a:ext cx="2054025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2015</a:t>
            </a:r>
            <a:r>
              <a:rPr lang="en-US" sz="14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C00000"/>
                </a:solidFill>
              </a:rPr>
              <a:t>141,628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696697" y="4193745"/>
            <a:ext cx="3663942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dirty="0" smtClean="0">
                <a:solidFill>
                  <a:srgbClr val="C00000"/>
                </a:solidFill>
              </a:rPr>
              <a:t>per day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361205" y="1907745"/>
            <a:ext cx="3204687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200" dirty="0" smtClean="0">
                <a:solidFill>
                  <a:srgbClr val="002060"/>
                </a:solidFill>
              </a:rPr>
              <a:t>Acute and behavioral health licensed beds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5229" y="4032283"/>
            <a:ext cx="3662501" cy="20256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45210" y="3878243"/>
            <a:ext cx="17609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7030A0"/>
                </a:solidFill>
                <a:cs typeface="Arial" charset="0"/>
              </a:rPr>
              <a:t>Patient Days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968794" y="5762352"/>
            <a:ext cx="1438839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1985</a:t>
            </a:r>
            <a:r>
              <a:rPr lang="en-US" sz="14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7030A0"/>
                </a:solidFill>
              </a:rPr>
              <a:t>116,792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996249" y="5762352"/>
            <a:ext cx="1455804" cy="302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2015</a:t>
            </a:r>
            <a:r>
              <a:rPr lang="en-US" sz="14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 – </a:t>
            </a:r>
            <a:r>
              <a:rPr lang="en-US" sz="1400" dirty="0" smtClean="0">
                <a:solidFill>
                  <a:srgbClr val="7030A0"/>
                </a:solidFill>
              </a:rPr>
              <a:t>141,580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4" y="5204035"/>
            <a:ext cx="537427" cy="5374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48" y="5204035"/>
            <a:ext cx="537427" cy="5374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02" y="5204035"/>
            <a:ext cx="537427" cy="5374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4" y="4652535"/>
            <a:ext cx="537427" cy="5374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88" y="4652535"/>
            <a:ext cx="537427" cy="5374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19" y="5189962"/>
            <a:ext cx="537427" cy="5374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73" y="5189962"/>
            <a:ext cx="537427" cy="5374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7" y="5189962"/>
            <a:ext cx="537427" cy="5374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19" y="4702039"/>
            <a:ext cx="537427" cy="5374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73" y="4702039"/>
            <a:ext cx="537427" cy="5374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7" y="4702039"/>
            <a:ext cx="537427" cy="5374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49" y="4177155"/>
            <a:ext cx="537427" cy="5374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5" t="32730" r="43317" b="49181"/>
          <a:stretch/>
        </p:blipFill>
        <p:spPr>
          <a:xfrm>
            <a:off x="6532327" y="1866264"/>
            <a:ext cx="1483883" cy="804660"/>
          </a:xfrm>
          <a:prstGeom prst="rect">
            <a:avLst/>
          </a:prstGeom>
        </p:spPr>
      </p:pic>
      <p:sp>
        <p:nvSpPr>
          <p:cNvPr id="57" name="Isosceles Triangle 56"/>
          <p:cNvSpPr/>
          <p:nvPr/>
        </p:nvSpPr>
        <p:spPr>
          <a:xfrm>
            <a:off x="954933" y="1460485"/>
            <a:ext cx="681265" cy="60326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28286" y="176570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63%</a:t>
            </a:r>
            <a:endParaRPr lang="en-US" sz="1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4762098" y="1442147"/>
            <a:ext cx="681265" cy="603265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798544" y="173962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746%</a:t>
            </a:r>
            <a:endParaRPr lang="en-US" sz="1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939153" y="3800372"/>
            <a:ext cx="681265" cy="60326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12506" y="410558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21%</a:t>
            </a:r>
            <a:endParaRPr lang="en-US" sz="1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4758464" y="3781214"/>
            <a:ext cx="681265" cy="60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782521" y="4092702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116%</a:t>
            </a:r>
            <a:endParaRPr lang="en-US" sz="1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1776" y="452735"/>
            <a:ext cx="55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FUTURE MEDICAL DEMANDS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841" y="1295400"/>
            <a:ext cx="5802166" cy="4448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Growing and aging population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Diverse population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Advances in medical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Advances in healthcare delivery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ACA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Ensure citizen involvement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9455" y="6477000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19314"/>
            <a:ext cx="392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306" y="1143000"/>
            <a:ext cx="44958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6,500 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team 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members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Top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10 employer in Tarrant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County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Level 1 Trauma Center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The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only one in Tarrant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County</a:t>
            </a:r>
          </a:p>
          <a:p>
            <a:pPr>
              <a:defRPr/>
            </a:pPr>
            <a:endParaRPr lang="en-US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Geriatric Trauma Program</a:t>
            </a:r>
            <a:endParaRPr lang="en-US" sz="24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Arial" charset="0"/>
              </a:rPr>
              <a:t>	The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first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in Tarrant County</a:t>
            </a:r>
          </a:p>
          <a:p>
            <a:pPr eaLnBrk="1" hangingPunct="1">
              <a:defRPr/>
            </a:pPr>
            <a:endParaRPr lang="en-US" sz="2400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Psychiatric Emergency Center</a:t>
            </a:r>
          </a:p>
          <a:p>
            <a:pPr marL="0" lvl="1">
              <a:defRPr/>
            </a:pPr>
            <a:r>
              <a:rPr lang="en-US" dirty="0">
                <a:solidFill>
                  <a:srgbClr val="002060"/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only one in Tarrant County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Correctional Health</a:t>
            </a:r>
            <a:endParaRPr lang="en-US" sz="10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60,000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+ patient encounters per year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143000"/>
            <a:ext cx="382989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Teaching Hospital</a:t>
            </a:r>
          </a:p>
          <a:p>
            <a:pPr marL="0" lvl="1"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18 clinical residency and</a:t>
            </a:r>
          </a:p>
          <a:p>
            <a:pPr marL="0" lvl="1">
              <a:defRPr/>
            </a:pPr>
            <a:r>
              <a:rPr 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      	       fellowship programs</a:t>
            </a:r>
          </a:p>
          <a:p>
            <a:pPr marL="0" lvl="1">
              <a:defRPr/>
            </a:pPr>
            <a:r>
              <a:rPr lang="en-US" dirty="0">
                <a:solidFill>
                  <a:srgbClr val="002060"/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Over 200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JPS residents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Undergraduate programs</a:t>
            </a:r>
          </a:p>
          <a:p>
            <a:pPr marL="0" lvl="2"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50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affiliation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agreements</a:t>
            </a:r>
          </a:p>
          <a:p>
            <a:pPr marL="0" lvl="2"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Over 1,000 students</a:t>
            </a:r>
          </a:p>
          <a:p>
            <a:pPr marL="0" lvl="2"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Care for Underserved – </a:t>
            </a:r>
          </a:p>
          <a:p>
            <a:pPr marL="287338" lvl="1">
              <a:lnSpc>
                <a:spcPts val="2400"/>
              </a:lnSpc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Nearly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40,000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charity-eligible</a:t>
            </a:r>
          </a:p>
          <a:p>
            <a:pPr marL="287338" lvl="1">
              <a:lnSpc>
                <a:spcPts val="2400"/>
              </a:lnSpc>
              <a:defRPr/>
            </a:pPr>
            <a:r>
              <a:rPr lang="en-US" dirty="0" smtClean="0">
                <a:solidFill>
                  <a:srgbClr val="002060"/>
                </a:solidFill>
                <a:cs typeface="Arial" charset="0"/>
              </a:rPr>
              <a:t>	       JPS 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Connection members</a:t>
            </a:r>
            <a:endParaRPr lang="en-US" sz="2400" b="1" dirty="0">
              <a:solidFill>
                <a:srgbClr val="002060"/>
              </a:solidFill>
              <a:cs typeface="Arial" charset="0"/>
            </a:endParaRPr>
          </a:p>
          <a:p>
            <a:pPr marL="0" lvl="2"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9314"/>
            <a:ext cx="6364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 SERVING?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82219"/>
            <a:ext cx="2819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1.7 million</a:t>
            </a:r>
            <a:endParaRPr lang="en-US" sz="4000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350+</a:t>
            </a:r>
            <a:endParaRPr lang="en-US" sz="4000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60,000</a:t>
            </a:r>
            <a:endParaRPr lang="en-US" sz="4000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20,000</a:t>
            </a:r>
            <a:endParaRPr lang="en-US" sz="4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5,000</a:t>
            </a:r>
            <a:r>
              <a:rPr lang="en-US" sz="3600" dirty="0" smtClean="0">
                <a:solidFill>
                  <a:srgbClr val="002060"/>
                </a:solidFill>
                <a:cs typeface="Arial" charset="0"/>
              </a:rPr>
              <a:t>	</a:t>
            </a:r>
            <a:endParaRPr lang="en-US" sz="36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510845"/>
            <a:ext cx="270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Patient encounters in 2015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377620"/>
            <a:ext cx="369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Emergency Department visits per day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303688"/>
            <a:ext cx="26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Urgent care visits per year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218088"/>
            <a:ext cx="349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Behavioral Health patients per year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132488"/>
            <a:ext cx="25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Babies delivered annually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931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5264" r="7368"/>
          <a:stretch/>
        </p:blipFill>
        <p:spPr>
          <a:xfrm>
            <a:off x="228600" y="278130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" b="17121"/>
          <a:stretch/>
        </p:blipFill>
        <p:spPr>
          <a:xfrm>
            <a:off x="3783087" y="1219200"/>
            <a:ext cx="5140908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4527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JPS MAIN STREET CAMPUS – FORT WORTH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931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1" y="998625"/>
            <a:ext cx="8841397" cy="5028619"/>
          </a:xfrm>
        </p:spPr>
      </p:pic>
      <p:sp>
        <p:nvSpPr>
          <p:cNvPr id="8" name="TextBox 7"/>
          <p:cNvSpPr txBox="1"/>
          <p:nvPr/>
        </p:nvSpPr>
        <p:spPr>
          <a:xfrm>
            <a:off x="3276600" y="4527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COMMUNITY FOOTPRINT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1931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527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COMMUNITY FOOTPRINT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9" t="19407" r="1606" b="64700"/>
          <a:stretch/>
        </p:blipFill>
        <p:spPr>
          <a:xfrm>
            <a:off x="2528352" y="4724400"/>
            <a:ext cx="2232592" cy="1089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477631"/>
            <a:ext cx="762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20 school-based health centers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serving 13 school districts</a:t>
            </a:r>
          </a:p>
          <a:p>
            <a:pPr eaLnBrk="1" hangingPunct="1">
              <a:lnSpc>
                <a:spcPts val="2400"/>
              </a:lnSpc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 eaLnBrk="1" hangingPunct="1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17 primary and pediatric care</a:t>
            </a:r>
            <a:endParaRPr lang="en-US" sz="2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6" r="1669" b="84107"/>
          <a:stretch/>
        </p:blipFill>
        <p:spPr>
          <a:xfrm>
            <a:off x="2506739" y="2819400"/>
            <a:ext cx="2232592" cy="108991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25897" y="3006053"/>
            <a:ext cx="1950655" cy="1052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8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2015 </a:t>
            </a:r>
            <a:r>
              <a:rPr lang="en-US" sz="1800" b="1" dirty="0">
                <a:solidFill>
                  <a:srgbClr val="002060"/>
                </a:solidFill>
                <a:latin typeface="Rockwell" panose="02060603020205020403" pitchFamily="18" charset="0"/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20</a:t>
            </a:r>
          </a:p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6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2008 </a:t>
            </a:r>
            <a:r>
              <a:rPr lang="en-US" sz="1600" b="1" dirty="0">
                <a:solidFill>
                  <a:srgbClr val="0070C0"/>
                </a:solidFill>
                <a:latin typeface="Rockwell" panose="02060603020205020403" pitchFamily="18" charset="0"/>
              </a:rPr>
              <a:t>–</a:t>
            </a:r>
            <a:r>
              <a:rPr lang="en-US" sz="1600" dirty="0">
                <a:solidFill>
                  <a:srgbClr val="0070C0"/>
                </a:solidFill>
              </a:rPr>
              <a:t> 11</a:t>
            </a:r>
          </a:p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ckwell" panose="02060603020205020403" pitchFamily="18" charset="0"/>
              </a:rPr>
              <a:t>2006 –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4392" y="4993943"/>
            <a:ext cx="1882208" cy="1052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8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2015 </a:t>
            </a:r>
            <a:r>
              <a:rPr lang="en-US" sz="1800" b="1" dirty="0">
                <a:solidFill>
                  <a:srgbClr val="002060"/>
                </a:solidFill>
                <a:latin typeface="Rockwell" panose="02060603020205020403" pitchFamily="18" charset="0"/>
              </a:rPr>
              <a:t>–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17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6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1985 </a:t>
            </a:r>
            <a:r>
              <a:rPr lang="en-US" sz="1600" b="1" dirty="0">
                <a:solidFill>
                  <a:srgbClr val="0070C0"/>
                </a:solidFill>
                <a:latin typeface="Rockwell" panose="02060603020205020403" pitchFamily="18" charset="0"/>
              </a:rPr>
              <a:t>–</a:t>
            </a:r>
            <a:r>
              <a:rPr lang="en-US" sz="1600" dirty="0">
                <a:solidFill>
                  <a:srgbClr val="0070C0"/>
                </a:solidFill>
              </a:rPr>
              <a:t> 2</a:t>
            </a:r>
          </a:p>
          <a:p>
            <a:pPr marL="0" indent="0">
              <a:buNone/>
              <a:tabLst>
                <a:tab pos="3776663" algn="l"/>
                <a:tab pos="7373938" algn="l"/>
              </a:tabLst>
            </a:pP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ckwell" panose="02060603020205020403" pitchFamily="18" charset="0"/>
              </a:rPr>
              <a:t>1978 –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114" y="1219200"/>
            <a:ext cx="811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49 UNIQUE LOCATIONS ACROSS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TARRANT COUNTY, INCLUDING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9314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264830"/>
              </p:ext>
            </p:extLst>
          </p:nvPr>
        </p:nvGraphicFramePr>
        <p:xfrm>
          <a:off x="905624" y="1672046"/>
          <a:ext cx="7332753" cy="397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2133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2590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1752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8768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2362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8031" y="2200216"/>
            <a:ext cx="178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DSH, DSRIP, UC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17%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881" y="4866382"/>
            <a:ext cx="1652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AD VALOREM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TAX REVENUE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39%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2275582"/>
            <a:ext cx="1982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PATIENT SERVICE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REVENUES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39%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3275" y="1357700"/>
            <a:ext cx="1974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OTHER REVENUE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</a:rPr>
              <a:t>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527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OUR OPERATING REVENUE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9314"/>
            <a:ext cx="6952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OUR OBJECTIVE?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810" y="1234619"/>
            <a:ext cx="571553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 future health care need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 health care delivery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Hospital district role in this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 findings of HMA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 findings of Cumming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 findings from various community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Professional and healthcare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Make recommendations to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</a:rPr>
              <a:t>Commissionsers</a:t>
            </a:r>
            <a:r>
              <a:rPr lang="en-US" sz="2400" dirty="0" smtClean="0">
                <a:solidFill>
                  <a:srgbClr val="002060"/>
                </a:solidFill>
              </a:rPr>
              <a:t> Court for action</a:t>
            </a:r>
          </a:p>
        </p:txBody>
      </p:sp>
    </p:spTree>
    <p:extLst>
      <p:ext uri="{BB962C8B-B14F-4D97-AF65-F5344CB8AC3E}">
        <p14:creationId xmlns:p14="http://schemas.microsoft.com/office/powerpoint/2010/main" val="41383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9314"/>
            <a:ext cx="4653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NEXT STEPS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71600" y="1524000"/>
            <a:ext cx="7086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Evaluate HMA Reports: (Mar/April 2017)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Stakeholder Summary Report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Community Health Needs Assessment (CHNA)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Operational Overview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Cumming final Report (May/June 2017)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Facility Plan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JPS Tour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Make recommendations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Tarrant County Commissioners Court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JPS Board of Managers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CBRC to Determine Additional Steps and Timeframe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9314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2841" y="1295400"/>
            <a:ext cx="600645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The future of healthcare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in Tarrant County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The role of JPS in the delivery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of healthcare in Tarrant County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M</a:t>
            </a:r>
            <a:r>
              <a:rPr lang="en-US" sz="3200" dirty="0" smtClean="0">
                <a:solidFill>
                  <a:srgbClr val="002060"/>
                </a:solidFill>
              </a:rPr>
              <a:t>ake recommendations on our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</a:t>
            </a:r>
            <a:r>
              <a:rPr lang="en-US" sz="3200" dirty="0" smtClean="0">
                <a:solidFill>
                  <a:srgbClr val="002060"/>
                </a:solidFill>
              </a:rPr>
              <a:t>findings and evaluations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060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1" y="1447800"/>
            <a:ext cx="8402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28" y="1447800"/>
            <a:ext cx="8382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7603" y="48884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14,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319314"/>
            <a:ext cx="3858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20737259">
            <a:off x="4141228" y="4519496"/>
            <a:ext cx="1562100" cy="1562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581400"/>
            <a:ext cx="1635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department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Tarrant County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64169" y="5191780"/>
            <a:ext cx="176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TCCC appointed</a:t>
            </a:r>
          </a:p>
          <a:p>
            <a:r>
              <a:rPr lang="en-US" sz="1600" dirty="0" smtClean="0"/>
              <a:t>Board of Managers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41927" y="2457450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TCCC appointed</a:t>
            </a:r>
          </a:p>
          <a:p>
            <a:r>
              <a:rPr lang="en-US" sz="1600" dirty="0" smtClean="0"/>
              <a:t>Board of Directors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435007" y="3399861"/>
            <a:ext cx="487272" cy="19006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35007" y="2240660"/>
            <a:ext cx="1466360" cy="1159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0" idx="0"/>
          </p:cNvCxnSpPr>
          <p:nvPr/>
        </p:nvCxnSpPr>
        <p:spPr>
          <a:xfrm flipH="1" flipV="1">
            <a:off x="2519661" y="3048000"/>
            <a:ext cx="1915346" cy="351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0737259">
            <a:off x="3482507" y="2447362"/>
            <a:ext cx="1905000" cy="190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737259">
            <a:off x="2530007" y="1304362"/>
            <a:ext cx="3810000" cy="4191000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737259">
            <a:off x="5120317" y="1357915"/>
            <a:ext cx="1562100" cy="1562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737259">
            <a:off x="1752600" y="2221283"/>
            <a:ext cx="1562100" cy="1562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0238" y="2922808"/>
            <a:ext cx="158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TARRANT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9101" y="2525279"/>
            <a:ext cx="128112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TARRANT COUNTY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PUBLIC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5152" y="3048000"/>
            <a:ext cx="132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HEALTH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472" y="4724400"/>
            <a:ext cx="162961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TARRANT COUNTY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2391" y="5191780"/>
            <a:ext cx="1519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DISTRICT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3120" y="55626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(JPS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0807" y="1822103"/>
            <a:ext cx="128112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TARRANT COUNTY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MHMR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0001" y="3286780"/>
            <a:ext cx="145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COUNTY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6507" y="3710881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COMMISSIONERS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COURT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1600200"/>
            <a:ext cx="39624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9314"/>
            <a:ext cx="7494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&amp; GOVERNANCE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253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TARRANT COUNTY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5" y="2291477"/>
            <a:ext cx="3822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Create a countywide hospital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District to furnish medical aid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and hospital care to the indigent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Appoint the hospital district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Board of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Approve the annual hospital district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budget and tax rate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1600200"/>
            <a:ext cx="40386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0972" y="1676400"/>
            <a:ext cx="358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JPS BOARD OF MANAGERS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2291477"/>
            <a:ext cx="41671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Construct, purchase, enlarge,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furnish and equip the county hospital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Employ or manage Executive Director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of the county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Set service rates to produce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ufficient revenue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9314"/>
            <a:ext cx="542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HERE?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-1295400"/>
            <a:ext cx="4791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Growing healthcare needs of County residents</a:t>
            </a:r>
          </a:p>
          <a:p>
            <a:r>
              <a:rPr lang="en-US" dirty="0"/>
              <a:t>Prepare </a:t>
            </a:r>
            <a:r>
              <a:rPr lang="en-US" dirty="0" smtClean="0"/>
              <a:t>for </a:t>
            </a:r>
            <a:r>
              <a:rPr lang="en-US" dirty="0"/>
              <a:t>future healthcare needs</a:t>
            </a:r>
          </a:p>
          <a:p>
            <a:r>
              <a:rPr lang="en-US" dirty="0"/>
              <a:t>Ensure thorough process and citizen involvement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2841" y="1295400"/>
            <a:ext cx="57461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1985 bond package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JPS accomplishments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Main Street Campus expansion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Medical Homes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School-based clinics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776" y="452735"/>
            <a:ext cx="55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POPULATION TRENDS AND PROJECTIONS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99378"/>
              </p:ext>
            </p:extLst>
          </p:nvPr>
        </p:nvGraphicFramePr>
        <p:xfrm>
          <a:off x="1143000" y="1341025"/>
          <a:ext cx="7543800" cy="414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541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Estimated growth based on population growth trend from 2000-2010.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181044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3.5 million</a:t>
            </a:r>
            <a:endParaRPr lang="en-US" sz="14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370901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860,000</a:t>
            </a:r>
            <a:endParaRPr lang="en-US" sz="14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048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1.8 million</a:t>
            </a:r>
            <a:endParaRPr lang="en-US" sz="14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43500" y="3998374"/>
            <a:ext cx="0" cy="103082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53200" y="3355777"/>
            <a:ext cx="0" cy="1673423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05800" y="1982688"/>
            <a:ext cx="0" cy="335131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258" y="5858470"/>
            <a:ext cx="685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University of Houston Hobby Center for Public Policy. (2014). Projections of the Population of Texas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and Counties in Texas by Age, Sex, and Race/Ethnicity from 2010 to 2050. Retrieved from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http://www.uh.edu/class/hcpp/_docs/research/population/2014%20PPRLE-SV2.pdf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44624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776" y="452735"/>
            <a:ext cx="55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POPULATION TRENDS AND PROJECTIONS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45732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10365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860,000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63001" y="6477000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4624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1776" y="452735"/>
            <a:ext cx="55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POPULATION TRENDS AND PROJECTIONS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45732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103657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1.8 million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44824" r="3415" b="37247"/>
          <a:stretch/>
        </p:blipFill>
        <p:spPr bwMode="auto">
          <a:xfrm>
            <a:off x="2286000" y="4229100"/>
            <a:ext cx="4243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19314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1776" y="452735"/>
            <a:ext cx="55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POPULATION TRENDS AND PROJECTIONS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684" y="145732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37555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2684" y="2103656"/>
            <a:ext cx="14927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 million</a:t>
            </a:r>
          </a:p>
          <a:p>
            <a:r>
              <a:rPr lang="en-US" sz="1400" dirty="0" smtClean="0"/>
              <a:t>(estimated)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763001" y="6477000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965</Words>
  <Application>Microsoft Office PowerPoint</Application>
  <PresentationFormat>On-screen Show (4:3)</PresentationFormat>
  <Paragraphs>474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C. Patterson</dc:creator>
  <cp:lastModifiedBy>Paul C. Patterson</cp:lastModifiedBy>
  <cp:revision>57</cp:revision>
  <cp:lastPrinted>2017-02-09T22:19:39Z</cp:lastPrinted>
  <dcterms:created xsi:type="dcterms:W3CDTF">2017-02-06T21:23:01Z</dcterms:created>
  <dcterms:modified xsi:type="dcterms:W3CDTF">2017-02-10T16:41:14Z</dcterms:modified>
</cp:coreProperties>
</file>